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80" r:id="rId15"/>
    <p:sldId id="270" r:id="rId16"/>
    <p:sldId id="271" r:id="rId17"/>
    <p:sldId id="272" r:id="rId18"/>
    <p:sldId id="273" r:id="rId19"/>
    <p:sldId id="281" r:id="rId20"/>
    <p:sldId id="274" r:id="rId21"/>
    <p:sldId id="276" r:id="rId22"/>
    <p:sldId id="282" r:id="rId23"/>
    <p:sldId id="283" r:id="rId24"/>
    <p:sldId id="284" r:id="rId25"/>
    <p:sldId id="285" r:id="rId26"/>
    <p:sldId id="27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CCFF99"/>
    <a:srgbClr val="FFCC99"/>
    <a:srgbClr val="66CCFF"/>
    <a:srgbClr val="CC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Наличие  квалификационных категорий у  педагогов</a:t>
            </a:r>
          </a:p>
        </c:rich>
      </c:tx>
      <c:layout>
        <c:manualLayout>
          <c:xMode val="edge"/>
          <c:yMode val="edge"/>
          <c:x val="0.18746214415505758"/>
          <c:y val="4.7982572522354611E-4"/>
        </c:manualLayout>
      </c:layout>
      <c:spPr>
        <a:solidFill>
          <a:sysClr val="window" lastClr="FFFFFF"/>
        </a:solidFill>
      </c:spPr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7.7297233602257348E-2"/>
          <c:y val="0.2483248146613253"/>
          <c:w val="0.4896796554276871"/>
          <c:h val="0.56329235161394298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Характеристика квалификационных критериев педагогов</c:v>
                </c:pt>
              </c:strCache>
            </c:strRef>
          </c:tx>
          <c:explosion val="8"/>
          <c:dPt>
            <c:idx val="0"/>
            <c:explosion val="6"/>
          </c:dPt>
          <c:dPt>
            <c:idx val="1"/>
            <c:explosion val="14"/>
          </c:dPt>
          <c:dPt>
            <c:idx val="2"/>
            <c:explosion val="12"/>
          </c:dPt>
          <c:dPt>
            <c:idx val="3"/>
            <c:explosion val="11"/>
          </c:dPt>
          <c:dLbls>
            <c:dLbl>
              <c:idx val="0"/>
              <c:layout>
                <c:manualLayout>
                  <c:x val="-4.5926711084191399E-2"/>
                  <c:y val="3.659027461061127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1</a:t>
                    </a:r>
                    <a:r>
                      <a:rPr lang="en-US" dirty="0" smtClean="0"/>
                      <a:t>1</a:t>
                    </a:r>
                    <a:r>
                      <a:rPr lang="en-US" dirty="0"/>
                      <a:t>%</a:t>
                    </a:r>
                  </a:p>
                </c:rich>
              </c:tx>
              <c:showPercent val="1"/>
            </c:dLbl>
            <c:dLbl>
              <c:idx val="1"/>
              <c:layout>
                <c:manualLayout>
                  <c:x val="-4.6172143145568341E-2"/>
                  <c:y val="1.4363244053788853E-2"/>
                </c:manualLayout>
              </c:layout>
              <c:showPercent val="1"/>
            </c:dLbl>
            <c:dLbl>
              <c:idx val="2"/>
              <c:layout>
                <c:manualLayout>
                  <c:x val="6.3450055903132982E-3"/>
                  <c:y val="2.7700749362851391E-2"/>
                </c:manualLayout>
              </c:layout>
              <c:showPercent val="1"/>
            </c:dLbl>
            <c:dLbl>
              <c:idx val="3"/>
              <c:delete val="1"/>
            </c:dLbl>
            <c:showPercent val="1"/>
          </c:dLbls>
          <c:cat>
            <c:strRef>
              <c:f>Лист1!$A$2:$A$5</c:f>
              <c:strCache>
                <c:ptCount val="3"/>
                <c:pt idx="0">
                  <c:v>Высшая квалификационная категория</c:v>
                </c:pt>
                <c:pt idx="1">
                  <c:v>Первая квалификационная категория</c:v>
                </c:pt>
                <c:pt idx="2">
                  <c:v>Вторая квалификационная категория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0.11</c:v>
                </c:pt>
                <c:pt idx="1">
                  <c:v>0.67</c:v>
                </c:pt>
                <c:pt idx="2">
                  <c:v>0.22</c:v>
                </c:pt>
              </c:numCache>
            </c:numRef>
          </c:val>
        </c:ser>
        <c:dLbls>
          <c:showPercent val="1"/>
        </c:dLbls>
      </c:pie3DChart>
      <c:spPr>
        <a:solidFill>
          <a:sysClr val="window" lastClr="FFFFFF"/>
        </a:solidFill>
      </c:spPr>
    </c:plotArea>
    <c:legend>
      <c:legendPos val="b"/>
      <c:layout>
        <c:manualLayout>
          <c:xMode val="edge"/>
          <c:yMode val="edge"/>
          <c:x val="0.51445714718352509"/>
          <c:y val="0.50584750275780743"/>
          <c:w val="0.46253869708594136"/>
          <c:h val="0.42772737646924586"/>
        </c:manualLayout>
      </c:layout>
      <c:spPr>
        <a:solidFill>
          <a:sysClr val="window" lastClr="FFFFFF"/>
        </a:solidFill>
      </c:spPr>
    </c:legend>
    <c:plotVisOnly val="1"/>
    <c:dispBlanksAs val="zero"/>
  </c:chart>
  <c:spPr>
    <a:solidFill>
      <a:sysClr val="window" lastClr="FFFFFF"/>
    </a:solidFill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sz="1200"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</a:t>
            </a:r>
          </a:p>
        </c:rich>
      </c:tx>
      <c:layout/>
    </c:title>
    <c:view3D>
      <c:rotX val="30"/>
      <c:perspective val="30"/>
    </c:view3D>
    <c:plotArea>
      <c:layout>
        <c:manualLayout>
          <c:layoutTarget val="inner"/>
          <c:xMode val="edge"/>
          <c:yMode val="edge"/>
          <c:x val="3.2815707751877629E-2"/>
          <c:y val="0.1933476078648064"/>
          <c:w val="0.77914067981601365"/>
          <c:h val="0.72324630473822349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Стаж работы</c:v>
                </c:pt>
              </c:strCache>
            </c:strRef>
          </c:tx>
          <c:explosion val="27"/>
          <c:dPt>
            <c:idx val="0"/>
            <c:explosion val="7"/>
          </c:dPt>
          <c:dPt>
            <c:idx val="2"/>
            <c:explosion val="2"/>
          </c:dPt>
          <c:dLbls>
            <c:showPercent val="1"/>
          </c:dLbls>
          <c:cat>
            <c:strRef>
              <c:f>Лист1!$A$2:$A$4</c:f>
              <c:strCache>
                <c:ptCount val="3"/>
                <c:pt idx="0">
                  <c:v>до 10 лет</c:v>
                </c:pt>
                <c:pt idx="1">
                  <c:v>от 11 до 20 лет</c:v>
                </c:pt>
                <c:pt idx="2">
                  <c:v>свыше 20 лет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12</c:v>
                </c:pt>
                <c:pt idx="1">
                  <c:v>8</c:v>
                </c:pt>
                <c:pt idx="2">
                  <c:v>15</c:v>
                </c:pt>
              </c:numCache>
            </c:numRef>
          </c:val>
        </c:ser>
        <c:dLbls>
          <c:showPercent val="1"/>
        </c:dLbls>
      </c:pie3DChart>
    </c:plotArea>
    <c:legend>
      <c:legendPos val="r"/>
      <c:layout/>
    </c:legend>
    <c:plotVisOnly val="1"/>
    <c:dispBlanksAs val="zero"/>
  </c:chart>
  <c:externalData r:id="rId2"/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ср 02.05.18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ср 02.05.18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ср 02.05.18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ср 02.05.18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ср 02.05.18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ср 02.05.18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ср 02.05.18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ср 02.05.18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ср 02.05.18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ср 02.05.18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ср 02.05.18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ср 02.05.18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emf"/><Relationship Id="rId13" Type="http://schemas.openxmlformats.org/officeDocument/2006/relationships/image" Target="../media/image18.emf"/><Relationship Id="rId18" Type="http://schemas.openxmlformats.org/officeDocument/2006/relationships/image" Target="../media/image23.emf"/><Relationship Id="rId3" Type="http://schemas.openxmlformats.org/officeDocument/2006/relationships/image" Target="../media/image8.emf"/><Relationship Id="rId21" Type="http://schemas.openxmlformats.org/officeDocument/2006/relationships/image" Target="../media/image26.emf"/><Relationship Id="rId7" Type="http://schemas.openxmlformats.org/officeDocument/2006/relationships/image" Target="../media/image12.emf"/><Relationship Id="rId12" Type="http://schemas.openxmlformats.org/officeDocument/2006/relationships/image" Target="../media/image17.emf"/><Relationship Id="rId17" Type="http://schemas.openxmlformats.org/officeDocument/2006/relationships/image" Target="../media/image22.png"/><Relationship Id="rId2" Type="http://schemas.openxmlformats.org/officeDocument/2006/relationships/image" Target="../media/image7.emf"/><Relationship Id="rId16" Type="http://schemas.openxmlformats.org/officeDocument/2006/relationships/image" Target="../media/image21.emf"/><Relationship Id="rId20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emf"/><Relationship Id="rId11" Type="http://schemas.openxmlformats.org/officeDocument/2006/relationships/image" Target="../media/image16.emf"/><Relationship Id="rId5" Type="http://schemas.openxmlformats.org/officeDocument/2006/relationships/image" Target="../media/image10.emf"/><Relationship Id="rId15" Type="http://schemas.openxmlformats.org/officeDocument/2006/relationships/image" Target="../media/image20.emf"/><Relationship Id="rId10" Type="http://schemas.openxmlformats.org/officeDocument/2006/relationships/image" Target="../media/image15.emf"/><Relationship Id="rId19" Type="http://schemas.openxmlformats.org/officeDocument/2006/relationships/image" Target="../media/image24.emf"/><Relationship Id="rId4" Type="http://schemas.openxmlformats.org/officeDocument/2006/relationships/image" Target="../media/image9.emf"/><Relationship Id="rId9" Type="http://schemas.openxmlformats.org/officeDocument/2006/relationships/image" Target="../media/image14.emf"/><Relationship Id="rId1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13" Type="http://schemas.openxmlformats.org/officeDocument/2006/relationships/image" Target="../media/image41.emf"/><Relationship Id="rId18" Type="http://schemas.openxmlformats.org/officeDocument/2006/relationships/image" Target="../media/image46.emf"/><Relationship Id="rId3" Type="http://schemas.openxmlformats.org/officeDocument/2006/relationships/image" Target="../media/image31.emf"/><Relationship Id="rId7" Type="http://schemas.openxmlformats.org/officeDocument/2006/relationships/image" Target="../media/image35.emf"/><Relationship Id="rId12" Type="http://schemas.openxmlformats.org/officeDocument/2006/relationships/image" Target="../media/image40.emf"/><Relationship Id="rId17" Type="http://schemas.openxmlformats.org/officeDocument/2006/relationships/image" Target="../media/image45.emf"/><Relationship Id="rId2" Type="http://schemas.openxmlformats.org/officeDocument/2006/relationships/image" Target="../media/image30.emf"/><Relationship Id="rId16" Type="http://schemas.openxmlformats.org/officeDocument/2006/relationships/image" Target="../media/image44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emf"/><Relationship Id="rId11" Type="http://schemas.openxmlformats.org/officeDocument/2006/relationships/image" Target="../media/image39.emf"/><Relationship Id="rId5" Type="http://schemas.openxmlformats.org/officeDocument/2006/relationships/image" Target="../media/image33.emf"/><Relationship Id="rId15" Type="http://schemas.openxmlformats.org/officeDocument/2006/relationships/image" Target="../media/image43.emf"/><Relationship Id="rId10" Type="http://schemas.openxmlformats.org/officeDocument/2006/relationships/image" Target="../media/image38.emf"/><Relationship Id="rId19" Type="http://schemas.openxmlformats.org/officeDocument/2006/relationships/image" Target="../media/image47.emf"/><Relationship Id="rId4" Type="http://schemas.openxmlformats.org/officeDocument/2006/relationships/image" Target="../media/image32.emf"/><Relationship Id="rId9" Type="http://schemas.openxmlformats.org/officeDocument/2006/relationships/image" Target="../media/image37.emf"/><Relationship Id="rId14" Type="http://schemas.openxmlformats.org/officeDocument/2006/relationships/image" Target="../media/image4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3108" y="357166"/>
            <a:ext cx="6378946" cy="2428868"/>
          </a:xfrm>
          <a:solidFill>
            <a:srgbClr val="FFFFCC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t">
            <a:normAutofit/>
          </a:bodyPr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 </a:t>
            </a: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МБДОУ «Детский сад №18 </a:t>
            </a:r>
            <a:b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ст. Архонская »</a:t>
            </a:r>
            <a:endParaRPr lang="ru-RU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IMG_8913-02-05-18-10-08.jpeg"/>
          <p:cNvPicPr>
            <a:picLocks noChangeAspect="1"/>
          </p:cNvPicPr>
          <p:nvPr/>
        </p:nvPicPr>
        <p:blipFill>
          <a:blip r:embed="rId2"/>
          <a:srcRect t="11458" r="9722" b="31250"/>
          <a:stretch>
            <a:fillRect/>
          </a:stretch>
        </p:blipFill>
        <p:spPr>
          <a:xfrm>
            <a:off x="4318718" y="2857496"/>
            <a:ext cx="4396686" cy="372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Solnyshko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2976" y="2786058"/>
            <a:ext cx="3071834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285852" y="5572140"/>
            <a:ext cx="30003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Автор презентации </a:t>
            </a:r>
          </a:p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аведующая ДОУ </a:t>
            </a:r>
            <a:r>
              <a:rPr lang="ru-RU" b="1" i="1" dirty="0" err="1" smtClean="0">
                <a:latin typeface="Times New Roman" pitchFamily="18" charset="0"/>
                <a:cs typeface="Times New Roman" pitchFamily="18" charset="0"/>
              </a:rPr>
              <a:t>Запотоцкая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С.Н.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89731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03648" y="116632"/>
            <a:ext cx="7560840" cy="6624736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6834250"/>
              </p:ext>
            </p:extLst>
          </p:nvPr>
        </p:nvGraphicFramePr>
        <p:xfrm>
          <a:off x="251520" y="188640"/>
          <a:ext cx="8640960" cy="6552728"/>
        </p:xfrm>
        <a:graphic>
          <a:graphicData uri="http://schemas.openxmlformats.org/drawingml/2006/table">
            <a:tbl>
              <a:tblPr/>
              <a:tblGrid>
                <a:gridCol w="8640960"/>
              </a:tblGrid>
              <a:tr h="6552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0" algn="l"/>
                        </a:tabLst>
                      </a:pPr>
                      <a:r>
                        <a:rPr lang="ru-RU" sz="2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0" algn="l"/>
                        </a:tabLs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pSp>
        <p:nvGrpSpPr>
          <p:cNvPr id="1028" name="Group 4"/>
          <p:cNvGrpSpPr>
            <a:grpSpLocks noChangeAspect="1"/>
          </p:cNvGrpSpPr>
          <p:nvPr/>
        </p:nvGrpSpPr>
        <p:grpSpPr bwMode="auto">
          <a:xfrm>
            <a:off x="1179513" y="404813"/>
            <a:ext cx="7224712" cy="6119812"/>
            <a:chOff x="743" y="255"/>
            <a:chExt cx="4551" cy="3855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743" y="255"/>
              <a:ext cx="4551" cy="3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229" name="Group 205"/>
            <p:cNvGrpSpPr>
              <a:grpSpLocks/>
            </p:cNvGrpSpPr>
            <p:nvPr/>
          </p:nvGrpSpPr>
          <p:grpSpPr bwMode="auto">
            <a:xfrm>
              <a:off x="742" y="257"/>
              <a:ext cx="4548" cy="3836"/>
              <a:chOff x="742" y="257"/>
              <a:chExt cx="4548" cy="3836"/>
            </a:xfrm>
          </p:grpSpPr>
          <p:sp>
            <p:nvSpPr>
              <p:cNvPr id="1029" name="Rectangle 5"/>
              <p:cNvSpPr>
                <a:spLocks noChangeArrowheads="1"/>
              </p:cNvSpPr>
              <p:nvPr/>
            </p:nvSpPr>
            <p:spPr bwMode="auto">
              <a:xfrm>
                <a:off x="1647" y="257"/>
                <a:ext cx="3011" cy="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0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Модель взаимодействия ДОУ с социумом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0" name="Rectangle 6"/>
              <p:cNvSpPr>
                <a:spLocks noChangeArrowheads="1"/>
              </p:cNvSpPr>
              <p:nvPr/>
            </p:nvSpPr>
            <p:spPr bwMode="auto">
              <a:xfrm>
                <a:off x="4532" y="260"/>
                <a:ext cx="101" cy="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20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1" name="Rectangle 7"/>
              <p:cNvSpPr>
                <a:spLocks noChangeArrowheads="1"/>
              </p:cNvSpPr>
              <p:nvPr/>
            </p:nvSpPr>
            <p:spPr bwMode="auto">
              <a:xfrm>
                <a:off x="3089" y="440"/>
                <a:ext cx="93" cy="19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700" b="1" i="1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2" name="Rectangle 8"/>
              <p:cNvSpPr>
                <a:spLocks noChangeArrowheads="1"/>
              </p:cNvSpPr>
              <p:nvPr/>
            </p:nvSpPr>
            <p:spPr bwMode="auto">
              <a:xfrm>
                <a:off x="3089" y="597"/>
                <a:ext cx="9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3" name="Rectangle 9"/>
              <p:cNvSpPr>
                <a:spLocks noChangeArrowheads="1"/>
              </p:cNvSpPr>
              <p:nvPr/>
            </p:nvSpPr>
            <p:spPr bwMode="auto">
              <a:xfrm>
                <a:off x="3089" y="758"/>
                <a:ext cx="9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4" name="Rectangle 10"/>
              <p:cNvSpPr>
                <a:spLocks noChangeArrowheads="1"/>
              </p:cNvSpPr>
              <p:nvPr/>
            </p:nvSpPr>
            <p:spPr bwMode="auto">
              <a:xfrm>
                <a:off x="3089" y="918"/>
                <a:ext cx="9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5" name="Rectangle 11"/>
              <p:cNvSpPr>
                <a:spLocks noChangeArrowheads="1"/>
              </p:cNvSpPr>
              <p:nvPr/>
            </p:nvSpPr>
            <p:spPr bwMode="auto">
              <a:xfrm>
                <a:off x="3089" y="1078"/>
                <a:ext cx="9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6" name="Rectangle 12"/>
              <p:cNvSpPr>
                <a:spLocks noChangeArrowheads="1"/>
              </p:cNvSpPr>
              <p:nvPr/>
            </p:nvSpPr>
            <p:spPr bwMode="auto">
              <a:xfrm>
                <a:off x="3089" y="1239"/>
                <a:ext cx="9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7" name="Rectangle 13"/>
              <p:cNvSpPr>
                <a:spLocks noChangeArrowheads="1"/>
              </p:cNvSpPr>
              <p:nvPr/>
            </p:nvSpPr>
            <p:spPr bwMode="auto">
              <a:xfrm>
                <a:off x="3089" y="1399"/>
                <a:ext cx="9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8" name="Rectangle 14"/>
              <p:cNvSpPr>
                <a:spLocks noChangeArrowheads="1"/>
              </p:cNvSpPr>
              <p:nvPr/>
            </p:nvSpPr>
            <p:spPr bwMode="auto">
              <a:xfrm>
                <a:off x="3089" y="1559"/>
                <a:ext cx="9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39" name="Rectangle 15"/>
              <p:cNvSpPr>
                <a:spLocks noChangeArrowheads="1"/>
              </p:cNvSpPr>
              <p:nvPr/>
            </p:nvSpPr>
            <p:spPr bwMode="auto">
              <a:xfrm>
                <a:off x="3089" y="1719"/>
                <a:ext cx="9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0" name="Rectangle 16"/>
              <p:cNvSpPr>
                <a:spLocks noChangeArrowheads="1"/>
              </p:cNvSpPr>
              <p:nvPr/>
            </p:nvSpPr>
            <p:spPr bwMode="auto">
              <a:xfrm>
                <a:off x="3089" y="1880"/>
                <a:ext cx="9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1" name="Rectangle 17"/>
              <p:cNvSpPr>
                <a:spLocks noChangeArrowheads="1"/>
              </p:cNvSpPr>
              <p:nvPr/>
            </p:nvSpPr>
            <p:spPr bwMode="auto">
              <a:xfrm>
                <a:off x="3089" y="2040"/>
                <a:ext cx="9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2" name="Rectangle 18"/>
              <p:cNvSpPr>
                <a:spLocks noChangeArrowheads="1"/>
              </p:cNvSpPr>
              <p:nvPr/>
            </p:nvSpPr>
            <p:spPr bwMode="auto">
              <a:xfrm>
                <a:off x="3089" y="2199"/>
                <a:ext cx="9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/>
            </p:nvSpPr>
            <p:spPr bwMode="auto">
              <a:xfrm>
                <a:off x="3089" y="2360"/>
                <a:ext cx="9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/>
            </p:nvSpPr>
            <p:spPr bwMode="auto">
              <a:xfrm>
                <a:off x="3089" y="2520"/>
                <a:ext cx="9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5" name="Rectangle 21"/>
              <p:cNvSpPr>
                <a:spLocks noChangeArrowheads="1"/>
              </p:cNvSpPr>
              <p:nvPr/>
            </p:nvSpPr>
            <p:spPr bwMode="auto">
              <a:xfrm>
                <a:off x="3089" y="2680"/>
                <a:ext cx="9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6" name="Rectangle 22"/>
              <p:cNvSpPr>
                <a:spLocks noChangeArrowheads="1"/>
              </p:cNvSpPr>
              <p:nvPr/>
            </p:nvSpPr>
            <p:spPr bwMode="auto">
              <a:xfrm>
                <a:off x="3089" y="2841"/>
                <a:ext cx="9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7" name="Rectangle 23"/>
              <p:cNvSpPr>
                <a:spLocks noChangeArrowheads="1"/>
              </p:cNvSpPr>
              <p:nvPr/>
            </p:nvSpPr>
            <p:spPr bwMode="auto">
              <a:xfrm>
                <a:off x="3089" y="3001"/>
                <a:ext cx="9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8" name="Rectangle 24"/>
              <p:cNvSpPr>
                <a:spLocks noChangeArrowheads="1"/>
              </p:cNvSpPr>
              <p:nvPr/>
            </p:nvSpPr>
            <p:spPr bwMode="auto">
              <a:xfrm>
                <a:off x="3089" y="3161"/>
                <a:ext cx="9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49" name="Rectangle 25"/>
              <p:cNvSpPr>
                <a:spLocks noChangeArrowheads="1"/>
              </p:cNvSpPr>
              <p:nvPr/>
            </p:nvSpPr>
            <p:spPr bwMode="auto">
              <a:xfrm>
                <a:off x="3089" y="3322"/>
                <a:ext cx="9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0" name="Rectangle 26"/>
              <p:cNvSpPr>
                <a:spLocks noChangeArrowheads="1"/>
              </p:cNvSpPr>
              <p:nvPr/>
            </p:nvSpPr>
            <p:spPr bwMode="auto">
              <a:xfrm>
                <a:off x="3089" y="3482"/>
                <a:ext cx="95" cy="1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7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2" name="Oval 28"/>
              <p:cNvSpPr>
                <a:spLocks noChangeArrowheads="1"/>
              </p:cNvSpPr>
              <p:nvPr/>
            </p:nvSpPr>
            <p:spPr bwMode="auto">
              <a:xfrm>
                <a:off x="2792" y="613"/>
                <a:ext cx="1300" cy="627"/>
              </a:xfrm>
              <a:prstGeom prst="ellipse">
                <a:avLst/>
              </a:prstGeom>
              <a:noFill/>
              <a:ln w="17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3" name="Rectangle 29"/>
              <p:cNvSpPr>
                <a:spLocks noChangeArrowheads="1"/>
              </p:cNvSpPr>
              <p:nvPr/>
            </p:nvSpPr>
            <p:spPr bwMode="auto">
              <a:xfrm>
                <a:off x="3060" y="675"/>
                <a:ext cx="728" cy="5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1300" dirty="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Храм имени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1300" dirty="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 св.</a:t>
                </a:r>
                <a:r>
                  <a:rPr kumimoji="0" lang="ru-RU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Александра</a:t>
                </a:r>
                <a:r>
                  <a:rPr kumimoji="0" lang="ru-RU" sz="1300" b="0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Невского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1300" baseline="0" dirty="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Ст. Архонская </a:t>
                </a:r>
                <a:endParaRPr kumimoji="0" lang="ru-RU" sz="13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endParaRPr>
              </a:p>
            </p:txBody>
          </p:sp>
          <p:sp>
            <p:nvSpPr>
              <p:cNvPr id="1054" name="Rectangle 30"/>
              <p:cNvSpPr>
                <a:spLocks noChangeArrowheads="1"/>
              </p:cNvSpPr>
              <p:nvPr/>
            </p:nvSpPr>
            <p:spPr bwMode="auto">
              <a:xfrm>
                <a:off x="3151" y="869"/>
                <a:ext cx="0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6" name="Rectangle 32"/>
              <p:cNvSpPr>
                <a:spLocks noChangeArrowheads="1"/>
              </p:cNvSpPr>
              <p:nvPr/>
            </p:nvSpPr>
            <p:spPr bwMode="auto">
              <a:xfrm>
                <a:off x="3593" y="989"/>
                <a:ext cx="67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57" name="Oval 33"/>
              <p:cNvSpPr>
                <a:spLocks noChangeArrowheads="1"/>
              </p:cNvSpPr>
              <p:nvPr/>
            </p:nvSpPr>
            <p:spPr bwMode="auto">
              <a:xfrm>
                <a:off x="1570" y="2184"/>
                <a:ext cx="808" cy="418"/>
              </a:xfrm>
              <a:prstGeom prst="ellipse">
                <a:avLst/>
              </a:prstGeom>
              <a:solidFill>
                <a:srgbClr val="FFFFCC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8" name="Oval 34"/>
              <p:cNvSpPr>
                <a:spLocks noChangeArrowheads="1"/>
              </p:cNvSpPr>
              <p:nvPr/>
            </p:nvSpPr>
            <p:spPr bwMode="auto">
              <a:xfrm>
                <a:off x="1570" y="2184"/>
                <a:ext cx="808" cy="418"/>
              </a:xfrm>
              <a:prstGeom prst="ellipse">
                <a:avLst/>
              </a:prstGeom>
              <a:noFill/>
              <a:ln w="17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1059" name="Picture 35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697" y="2286"/>
                <a:ext cx="555" cy="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60" name="Picture 3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1697" y="2286"/>
                <a:ext cx="555" cy="21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61" name="Rectangle 37"/>
              <p:cNvSpPr>
                <a:spLocks noChangeArrowheads="1"/>
              </p:cNvSpPr>
              <p:nvPr/>
            </p:nvSpPr>
            <p:spPr bwMode="auto">
              <a:xfrm>
                <a:off x="1793" y="2287"/>
                <a:ext cx="431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Детский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2" name="Rectangle 38"/>
              <p:cNvSpPr>
                <a:spLocks noChangeArrowheads="1"/>
              </p:cNvSpPr>
              <p:nvPr/>
            </p:nvSpPr>
            <p:spPr bwMode="auto">
              <a:xfrm>
                <a:off x="1779" y="2407"/>
                <a:ext cx="353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сад № 6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3" name="Rectangle 39"/>
              <p:cNvSpPr>
                <a:spLocks noChangeArrowheads="1"/>
              </p:cNvSpPr>
              <p:nvPr/>
            </p:nvSpPr>
            <p:spPr bwMode="auto">
              <a:xfrm>
                <a:off x="2171" y="2407"/>
                <a:ext cx="67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4" name="Rectangle 40"/>
              <p:cNvSpPr>
                <a:spLocks noChangeArrowheads="1"/>
              </p:cNvSpPr>
              <p:nvPr/>
            </p:nvSpPr>
            <p:spPr bwMode="auto">
              <a:xfrm>
                <a:off x="1974" y="2527"/>
                <a:ext cx="7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65" name="Oval 41"/>
              <p:cNvSpPr>
                <a:spLocks noChangeArrowheads="1"/>
              </p:cNvSpPr>
              <p:nvPr/>
            </p:nvSpPr>
            <p:spPr bwMode="auto">
              <a:xfrm>
                <a:off x="3716" y="1930"/>
                <a:ext cx="853" cy="436"/>
              </a:xfrm>
              <a:prstGeom prst="ellipse">
                <a:avLst/>
              </a:prstGeom>
              <a:solidFill>
                <a:srgbClr val="FFFFCC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6" name="Oval 42"/>
              <p:cNvSpPr>
                <a:spLocks noChangeArrowheads="1"/>
              </p:cNvSpPr>
              <p:nvPr/>
            </p:nvSpPr>
            <p:spPr bwMode="auto">
              <a:xfrm>
                <a:off x="3716" y="1930"/>
                <a:ext cx="853" cy="436"/>
              </a:xfrm>
              <a:prstGeom prst="ellipse">
                <a:avLst/>
              </a:prstGeom>
              <a:noFill/>
              <a:ln w="17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1067" name="Picture 43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3850" y="2035"/>
                <a:ext cx="587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68" name="Picture 44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850" y="2035"/>
                <a:ext cx="587" cy="22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69" name="Rectangle 45"/>
              <p:cNvSpPr>
                <a:spLocks noChangeArrowheads="1"/>
              </p:cNvSpPr>
              <p:nvPr/>
            </p:nvSpPr>
            <p:spPr bwMode="auto">
              <a:xfrm>
                <a:off x="3933" y="2036"/>
                <a:ext cx="490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Школа № 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0" name="Rectangle 46"/>
              <p:cNvSpPr>
                <a:spLocks noChangeArrowheads="1"/>
              </p:cNvSpPr>
              <p:nvPr/>
            </p:nvSpPr>
            <p:spPr bwMode="auto">
              <a:xfrm>
                <a:off x="4067" y="2156"/>
                <a:ext cx="53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1300" dirty="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1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1" name="Rectangle 47"/>
              <p:cNvSpPr>
                <a:spLocks noChangeArrowheads="1"/>
              </p:cNvSpPr>
              <p:nvPr/>
            </p:nvSpPr>
            <p:spPr bwMode="auto">
              <a:xfrm>
                <a:off x="4220" y="2156"/>
                <a:ext cx="7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2" name="Oval 48"/>
              <p:cNvSpPr>
                <a:spLocks noChangeArrowheads="1"/>
              </p:cNvSpPr>
              <p:nvPr/>
            </p:nvSpPr>
            <p:spPr bwMode="auto">
              <a:xfrm>
                <a:off x="2457" y="1206"/>
                <a:ext cx="808" cy="436"/>
              </a:xfrm>
              <a:prstGeom prst="ellipse">
                <a:avLst/>
              </a:prstGeom>
              <a:solidFill>
                <a:srgbClr val="FFFFCC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3" name="Oval 49"/>
              <p:cNvSpPr>
                <a:spLocks noChangeArrowheads="1"/>
              </p:cNvSpPr>
              <p:nvPr/>
            </p:nvSpPr>
            <p:spPr bwMode="auto">
              <a:xfrm>
                <a:off x="2457" y="1206"/>
                <a:ext cx="808" cy="436"/>
              </a:xfrm>
              <a:prstGeom prst="ellipse">
                <a:avLst/>
              </a:prstGeom>
              <a:noFill/>
              <a:ln w="17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1074" name="Picture 50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585" y="1311"/>
                <a:ext cx="554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75" name="Picture 51"/>
              <p:cNvPicPr>
                <a:picLocks noChangeAspect="1" noChangeArrowheads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2585" y="1311"/>
                <a:ext cx="554" cy="2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76" name="Rectangle 52"/>
              <p:cNvSpPr>
                <a:spLocks noChangeArrowheads="1"/>
              </p:cNvSpPr>
              <p:nvPr/>
            </p:nvSpPr>
            <p:spPr bwMode="auto">
              <a:xfrm>
                <a:off x="2680" y="1312"/>
                <a:ext cx="432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Детский 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7" name="Rectangle 53"/>
              <p:cNvSpPr>
                <a:spLocks noChangeArrowheads="1"/>
              </p:cNvSpPr>
              <p:nvPr/>
            </p:nvSpPr>
            <p:spPr bwMode="auto">
              <a:xfrm>
                <a:off x="2666" y="1432"/>
                <a:ext cx="405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сад № </a:t>
                </a:r>
                <a:r>
                  <a:rPr lang="ru-RU" sz="1300" dirty="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16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8" name="Rectangle 54"/>
              <p:cNvSpPr>
                <a:spLocks noChangeArrowheads="1"/>
              </p:cNvSpPr>
              <p:nvPr/>
            </p:nvSpPr>
            <p:spPr bwMode="auto">
              <a:xfrm>
                <a:off x="3058" y="1432"/>
                <a:ext cx="67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9" name="Rectangle 55"/>
              <p:cNvSpPr>
                <a:spLocks noChangeArrowheads="1"/>
              </p:cNvSpPr>
              <p:nvPr/>
            </p:nvSpPr>
            <p:spPr bwMode="auto">
              <a:xfrm>
                <a:off x="2861" y="1552"/>
                <a:ext cx="7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0" name="Oval 56"/>
              <p:cNvSpPr>
                <a:spLocks noChangeArrowheads="1"/>
              </p:cNvSpPr>
              <p:nvPr/>
            </p:nvSpPr>
            <p:spPr bwMode="auto">
              <a:xfrm>
                <a:off x="2691" y="2019"/>
                <a:ext cx="734" cy="528"/>
              </a:xfrm>
              <a:prstGeom prst="ellipse">
                <a:avLst/>
              </a:prstGeom>
              <a:solidFill>
                <a:srgbClr val="99CC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1" name="Oval 57"/>
              <p:cNvSpPr>
                <a:spLocks noChangeArrowheads="1"/>
              </p:cNvSpPr>
              <p:nvPr/>
            </p:nvSpPr>
            <p:spPr bwMode="auto">
              <a:xfrm>
                <a:off x="2691" y="2019"/>
                <a:ext cx="734" cy="528"/>
              </a:xfrm>
              <a:prstGeom prst="ellipse">
                <a:avLst/>
              </a:prstGeom>
              <a:noFill/>
              <a:ln w="17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1082" name="Picture 58"/>
              <p:cNvPicPr>
                <a:picLocks noChangeAspect="1" noChangeArrowheads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2807" y="2136"/>
                <a:ext cx="503" cy="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083" name="Picture 59"/>
              <p:cNvPicPr>
                <a:picLocks noChangeAspect="1" noChangeArrowheads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2807" y="2136"/>
                <a:ext cx="503" cy="29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84" name="Rectangle 60"/>
              <p:cNvSpPr>
                <a:spLocks noChangeArrowheads="1"/>
              </p:cNvSpPr>
              <p:nvPr/>
            </p:nvSpPr>
            <p:spPr bwMode="auto">
              <a:xfrm>
                <a:off x="2893" y="2163"/>
                <a:ext cx="392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1300" dirty="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МБДОУ</a:t>
                </a:r>
                <a:r>
                  <a:rPr kumimoji="0" lang="ru-RU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5" name="Rectangle 61"/>
              <p:cNvSpPr>
                <a:spLocks noChangeArrowheads="1"/>
              </p:cNvSpPr>
              <p:nvPr/>
            </p:nvSpPr>
            <p:spPr bwMode="auto">
              <a:xfrm>
                <a:off x="2947" y="2288"/>
                <a:ext cx="231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№ 18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87" name="Oval 63"/>
              <p:cNvSpPr>
                <a:spLocks noChangeArrowheads="1"/>
              </p:cNvSpPr>
              <p:nvPr/>
            </p:nvSpPr>
            <p:spPr bwMode="auto">
              <a:xfrm>
                <a:off x="4211" y="2494"/>
                <a:ext cx="1079" cy="621"/>
              </a:xfrm>
              <a:prstGeom prst="ellipse">
                <a:avLst/>
              </a:prstGeom>
              <a:solidFill>
                <a:srgbClr val="CCCC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8" name="Oval 64"/>
              <p:cNvSpPr>
                <a:spLocks noChangeArrowheads="1"/>
              </p:cNvSpPr>
              <p:nvPr/>
            </p:nvSpPr>
            <p:spPr bwMode="auto">
              <a:xfrm>
                <a:off x="4211" y="2494"/>
                <a:ext cx="1079" cy="621"/>
              </a:xfrm>
              <a:prstGeom prst="ellipse">
                <a:avLst/>
              </a:prstGeom>
              <a:noFill/>
              <a:ln w="17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9" name="Rectangle 65"/>
              <p:cNvSpPr>
                <a:spLocks noChangeArrowheads="1"/>
              </p:cNvSpPr>
              <p:nvPr/>
            </p:nvSpPr>
            <p:spPr bwMode="auto">
              <a:xfrm>
                <a:off x="4442" y="2626"/>
                <a:ext cx="666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Детский театр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1300" dirty="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«</a:t>
                </a:r>
                <a:r>
                  <a:rPr lang="ru-RU" sz="1300" dirty="0" err="1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Саби</a:t>
                </a:r>
                <a:r>
                  <a:rPr lang="ru-RU" sz="1300" dirty="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»</a:t>
                </a:r>
                <a:r>
                  <a:rPr kumimoji="0" lang="ru-RU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2" name="Rectangle 68"/>
              <p:cNvSpPr>
                <a:spLocks noChangeArrowheads="1"/>
              </p:cNvSpPr>
              <p:nvPr/>
            </p:nvSpPr>
            <p:spPr bwMode="auto">
              <a:xfrm>
                <a:off x="4903" y="2867"/>
                <a:ext cx="67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3" name="Oval 69"/>
              <p:cNvSpPr>
                <a:spLocks noChangeArrowheads="1"/>
              </p:cNvSpPr>
              <p:nvPr/>
            </p:nvSpPr>
            <p:spPr bwMode="auto">
              <a:xfrm>
                <a:off x="1132" y="794"/>
                <a:ext cx="1322" cy="534"/>
              </a:xfrm>
              <a:prstGeom prst="ellipse">
                <a:avLst/>
              </a:prstGeom>
              <a:solidFill>
                <a:srgbClr val="66FF33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4" name="Oval 70"/>
              <p:cNvSpPr>
                <a:spLocks noChangeArrowheads="1"/>
              </p:cNvSpPr>
              <p:nvPr/>
            </p:nvSpPr>
            <p:spPr bwMode="auto">
              <a:xfrm>
                <a:off x="1132" y="794"/>
                <a:ext cx="1322" cy="534"/>
              </a:xfrm>
              <a:prstGeom prst="ellipse">
                <a:avLst/>
              </a:prstGeom>
              <a:noFill/>
              <a:ln w="17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5" name="Rectangle 71"/>
              <p:cNvSpPr>
                <a:spLocks noChangeArrowheads="1"/>
              </p:cNvSpPr>
              <p:nvPr/>
            </p:nvSpPr>
            <p:spPr bwMode="auto">
              <a:xfrm>
                <a:off x="1427" y="943"/>
                <a:ext cx="834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1300" dirty="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ДК ст. Архонская </a:t>
                </a:r>
                <a:r>
                  <a:rPr kumimoji="0" lang="ru-RU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7" name="Rectangle 73"/>
              <p:cNvSpPr>
                <a:spLocks noChangeArrowheads="1"/>
              </p:cNvSpPr>
              <p:nvPr/>
            </p:nvSpPr>
            <p:spPr bwMode="auto">
              <a:xfrm>
                <a:off x="2040" y="1066"/>
                <a:ext cx="7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98" name="Oval 74"/>
              <p:cNvSpPr>
                <a:spLocks noChangeArrowheads="1"/>
              </p:cNvSpPr>
              <p:nvPr/>
            </p:nvSpPr>
            <p:spPr bwMode="auto">
              <a:xfrm>
                <a:off x="4135" y="1044"/>
                <a:ext cx="1152" cy="598"/>
              </a:xfrm>
              <a:prstGeom prst="ellipse">
                <a:avLst/>
              </a:prstGeom>
              <a:solidFill>
                <a:srgbClr val="99FFCC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9" name="Oval 75"/>
              <p:cNvSpPr>
                <a:spLocks noChangeArrowheads="1"/>
              </p:cNvSpPr>
              <p:nvPr/>
            </p:nvSpPr>
            <p:spPr bwMode="auto">
              <a:xfrm>
                <a:off x="4135" y="1044"/>
                <a:ext cx="1152" cy="598"/>
              </a:xfrm>
              <a:prstGeom prst="ellipse">
                <a:avLst/>
              </a:prstGeom>
              <a:noFill/>
              <a:ln w="17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0" name="Rectangle 76"/>
              <p:cNvSpPr>
                <a:spLocks noChangeArrowheads="1"/>
              </p:cNvSpPr>
              <p:nvPr/>
            </p:nvSpPr>
            <p:spPr bwMode="auto">
              <a:xfrm>
                <a:off x="4410" y="1215"/>
                <a:ext cx="688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1300" dirty="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Библиотека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Ст. Архонская  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1" name="Rectangle 77"/>
              <p:cNvSpPr>
                <a:spLocks noChangeArrowheads="1"/>
              </p:cNvSpPr>
              <p:nvPr/>
            </p:nvSpPr>
            <p:spPr bwMode="auto">
              <a:xfrm>
                <a:off x="4420" y="1293"/>
                <a:ext cx="26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3" name="Rectangle 79"/>
              <p:cNvSpPr>
                <a:spLocks noChangeArrowheads="1"/>
              </p:cNvSpPr>
              <p:nvPr/>
            </p:nvSpPr>
            <p:spPr bwMode="auto">
              <a:xfrm>
                <a:off x="4862" y="1413"/>
                <a:ext cx="7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4" name="Oval 80"/>
              <p:cNvSpPr>
                <a:spLocks noChangeArrowheads="1"/>
              </p:cNvSpPr>
              <p:nvPr/>
            </p:nvSpPr>
            <p:spPr bwMode="auto">
              <a:xfrm>
                <a:off x="742" y="1567"/>
                <a:ext cx="1216" cy="621"/>
              </a:xfrm>
              <a:prstGeom prst="ellipse">
                <a:avLst/>
              </a:prstGeom>
              <a:solidFill>
                <a:srgbClr val="FF66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5" name="Oval 81"/>
              <p:cNvSpPr>
                <a:spLocks noChangeArrowheads="1"/>
              </p:cNvSpPr>
              <p:nvPr/>
            </p:nvSpPr>
            <p:spPr bwMode="auto">
              <a:xfrm>
                <a:off x="742" y="1567"/>
                <a:ext cx="1216" cy="621"/>
              </a:xfrm>
              <a:prstGeom prst="ellipse">
                <a:avLst/>
              </a:prstGeom>
              <a:noFill/>
              <a:ln w="17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6" name="Rectangle 82"/>
              <p:cNvSpPr>
                <a:spLocks noChangeArrowheads="1"/>
              </p:cNvSpPr>
              <p:nvPr/>
            </p:nvSpPr>
            <p:spPr bwMode="auto">
              <a:xfrm>
                <a:off x="1178" y="1699"/>
                <a:ext cx="439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Детская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7" name="Rectangle 83"/>
              <p:cNvSpPr>
                <a:spLocks noChangeArrowheads="1"/>
              </p:cNvSpPr>
              <p:nvPr/>
            </p:nvSpPr>
            <p:spPr bwMode="auto">
              <a:xfrm>
                <a:off x="1066" y="1820"/>
                <a:ext cx="613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поликлиника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8" name="Rectangle 84"/>
              <p:cNvSpPr>
                <a:spLocks noChangeArrowheads="1"/>
              </p:cNvSpPr>
              <p:nvPr/>
            </p:nvSpPr>
            <p:spPr bwMode="auto">
              <a:xfrm>
                <a:off x="1634" y="1820"/>
                <a:ext cx="67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09" name="Rectangle 85"/>
              <p:cNvSpPr>
                <a:spLocks noChangeArrowheads="1"/>
              </p:cNvSpPr>
              <p:nvPr/>
            </p:nvSpPr>
            <p:spPr bwMode="auto">
              <a:xfrm>
                <a:off x="1225" y="1940"/>
                <a:ext cx="67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1" name="Rectangle 87"/>
              <p:cNvSpPr>
                <a:spLocks noChangeArrowheads="1"/>
              </p:cNvSpPr>
              <p:nvPr/>
            </p:nvSpPr>
            <p:spPr bwMode="auto">
              <a:xfrm>
                <a:off x="1475" y="1940"/>
                <a:ext cx="67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2" name="Oval 88"/>
              <p:cNvSpPr>
                <a:spLocks noChangeArrowheads="1"/>
              </p:cNvSpPr>
              <p:nvPr/>
            </p:nvSpPr>
            <p:spPr bwMode="auto">
              <a:xfrm>
                <a:off x="890" y="2717"/>
                <a:ext cx="1119" cy="661"/>
              </a:xfrm>
              <a:prstGeom prst="ellipse">
                <a:avLst/>
              </a:prstGeom>
              <a:solidFill>
                <a:srgbClr val="9999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3" name="Oval 89"/>
              <p:cNvSpPr>
                <a:spLocks noChangeArrowheads="1"/>
              </p:cNvSpPr>
              <p:nvPr/>
            </p:nvSpPr>
            <p:spPr bwMode="auto">
              <a:xfrm>
                <a:off x="890" y="2717"/>
                <a:ext cx="1119" cy="661"/>
              </a:xfrm>
              <a:prstGeom prst="ellipse">
                <a:avLst/>
              </a:prstGeom>
              <a:noFill/>
              <a:ln w="17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4" name="Rectangle 90"/>
              <p:cNvSpPr>
                <a:spLocks noChangeArrowheads="1"/>
              </p:cNvSpPr>
              <p:nvPr/>
            </p:nvSpPr>
            <p:spPr bwMode="auto">
              <a:xfrm>
                <a:off x="1277" y="2869"/>
                <a:ext cx="414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Детская 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6" name="Rectangle 92"/>
              <p:cNvSpPr>
                <a:spLocks noChangeArrowheads="1"/>
              </p:cNvSpPr>
              <p:nvPr/>
            </p:nvSpPr>
            <p:spPr bwMode="auto">
              <a:xfrm>
                <a:off x="1305" y="2970"/>
                <a:ext cx="420" cy="2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Школа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1300" dirty="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искусств 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7" name="Rectangle 93"/>
              <p:cNvSpPr>
                <a:spLocks noChangeArrowheads="1"/>
              </p:cNvSpPr>
              <p:nvPr/>
            </p:nvSpPr>
            <p:spPr bwMode="auto">
              <a:xfrm>
                <a:off x="1587" y="3113"/>
                <a:ext cx="7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8" name="Oval 94"/>
              <p:cNvSpPr>
                <a:spLocks noChangeArrowheads="1"/>
              </p:cNvSpPr>
              <p:nvPr/>
            </p:nvSpPr>
            <p:spPr bwMode="auto">
              <a:xfrm>
                <a:off x="3603" y="3378"/>
                <a:ext cx="1226" cy="522"/>
              </a:xfrm>
              <a:prstGeom prst="ellipse">
                <a:avLst/>
              </a:prstGeom>
              <a:solidFill>
                <a:srgbClr val="FFCC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9" name="Oval 95"/>
              <p:cNvSpPr>
                <a:spLocks noChangeArrowheads="1"/>
              </p:cNvSpPr>
              <p:nvPr/>
            </p:nvSpPr>
            <p:spPr bwMode="auto">
              <a:xfrm>
                <a:off x="3603" y="3378"/>
                <a:ext cx="1226" cy="522"/>
              </a:xfrm>
              <a:prstGeom prst="ellipse">
                <a:avLst/>
              </a:prstGeom>
              <a:noFill/>
              <a:ln w="17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0" name="Rectangle 96"/>
              <p:cNvSpPr>
                <a:spLocks noChangeArrowheads="1"/>
              </p:cNvSpPr>
              <p:nvPr/>
            </p:nvSpPr>
            <p:spPr bwMode="auto">
              <a:xfrm>
                <a:off x="3870" y="3420"/>
                <a:ext cx="703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Дом детского 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1" name="Rectangle 97"/>
              <p:cNvSpPr>
                <a:spLocks noChangeArrowheads="1"/>
              </p:cNvSpPr>
              <p:nvPr/>
            </p:nvSpPr>
            <p:spPr bwMode="auto">
              <a:xfrm>
                <a:off x="3915" y="3555"/>
                <a:ext cx="643" cy="37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1300" dirty="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т</a:t>
                </a:r>
                <a:r>
                  <a:rPr kumimoji="0" lang="ru-RU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ворчества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пригородного 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ru-RU" sz="1300" dirty="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р</a:t>
                </a:r>
                <a:r>
                  <a:rPr lang="ru-RU" sz="1300" dirty="0" smtClean="0">
                    <a:solidFill>
                      <a:srgbClr val="000000"/>
                    </a:solidFill>
                    <a:latin typeface="Times New Roman" pitchFamily="18" charset="0"/>
                    <a:cs typeface="Arial" pitchFamily="34" charset="0"/>
                  </a:rPr>
                  <a:t>айона 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2" name="Rectangle 98"/>
              <p:cNvSpPr>
                <a:spLocks noChangeArrowheads="1"/>
              </p:cNvSpPr>
              <p:nvPr/>
            </p:nvSpPr>
            <p:spPr bwMode="auto">
              <a:xfrm>
                <a:off x="4453" y="3643"/>
                <a:ext cx="71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3" name="Oval 99"/>
              <p:cNvSpPr>
                <a:spLocks noChangeArrowheads="1"/>
              </p:cNvSpPr>
              <p:nvPr/>
            </p:nvSpPr>
            <p:spPr bwMode="auto">
              <a:xfrm>
                <a:off x="1775" y="3490"/>
                <a:ext cx="1238" cy="603"/>
              </a:xfrm>
              <a:prstGeom prst="ellipse">
                <a:avLst/>
              </a:prstGeom>
              <a:solidFill>
                <a:srgbClr val="66CCFF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4" name="Oval 100"/>
              <p:cNvSpPr>
                <a:spLocks noChangeArrowheads="1"/>
              </p:cNvSpPr>
              <p:nvPr/>
            </p:nvSpPr>
            <p:spPr bwMode="auto">
              <a:xfrm>
                <a:off x="1775" y="3490"/>
                <a:ext cx="1238" cy="603"/>
              </a:xfrm>
              <a:prstGeom prst="ellipse">
                <a:avLst/>
              </a:prstGeom>
              <a:noFill/>
              <a:ln w="17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5" name="Rectangle 101"/>
              <p:cNvSpPr>
                <a:spLocks noChangeArrowheads="1"/>
              </p:cNvSpPr>
              <p:nvPr/>
            </p:nvSpPr>
            <p:spPr bwMode="auto">
              <a:xfrm>
                <a:off x="2179" y="3619"/>
                <a:ext cx="347" cy="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Аптека 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9" name="Oval 105"/>
              <p:cNvSpPr>
                <a:spLocks noChangeArrowheads="1"/>
              </p:cNvSpPr>
              <p:nvPr/>
            </p:nvSpPr>
            <p:spPr bwMode="auto">
              <a:xfrm>
                <a:off x="2756" y="2982"/>
                <a:ext cx="810" cy="441"/>
              </a:xfrm>
              <a:prstGeom prst="ellipse">
                <a:avLst/>
              </a:prstGeom>
              <a:solidFill>
                <a:srgbClr val="FFFFCC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0" name="Oval 106"/>
              <p:cNvSpPr>
                <a:spLocks noChangeArrowheads="1"/>
              </p:cNvSpPr>
              <p:nvPr/>
            </p:nvSpPr>
            <p:spPr bwMode="auto">
              <a:xfrm>
                <a:off x="2756" y="2982"/>
                <a:ext cx="810" cy="441"/>
              </a:xfrm>
              <a:prstGeom prst="ellipse">
                <a:avLst/>
              </a:prstGeom>
              <a:noFill/>
              <a:ln w="17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1131" name="Picture 107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2884" y="3087"/>
                <a:ext cx="555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32" name="Picture 108"/>
              <p:cNvPicPr>
                <a:picLocks noChangeAspect="1" noChangeArrowheads="1"/>
              </p:cNvPicPr>
              <p:nvPr/>
            </p:nvPicPr>
            <p:blipFill>
              <a:blip r:embed="rId11"/>
              <a:srcRect/>
              <a:stretch>
                <a:fillRect/>
              </a:stretch>
            </p:blipFill>
            <p:spPr bwMode="auto">
              <a:xfrm>
                <a:off x="2884" y="3087"/>
                <a:ext cx="555" cy="2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33" name="Rectangle 109"/>
              <p:cNvSpPr>
                <a:spLocks noChangeArrowheads="1"/>
              </p:cNvSpPr>
              <p:nvPr/>
            </p:nvSpPr>
            <p:spPr bwMode="auto">
              <a:xfrm>
                <a:off x="2950" y="3088"/>
                <a:ext cx="522" cy="15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Школа №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4" name="Rectangle 110"/>
              <p:cNvSpPr>
                <a:spLocks noChangeArrowheads="1"/>
              </p:cNvSpPr>
              <p:nvPr/>
            </p:nvSpPr>
            <p:spPr bwMode="auto">
              <a:xfrm>
                <a:off x="3084" y="3209"/>
                <a:ext cx="8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rPr>
                  <a:t>2</a:t>
                </a:r>
              </a:p>
            </p:txBody>
          </p:sp>
          <p:sp>
            <p:nvSpPr>
              <p:cNvPr id="1135" name="Rectangle 111"/>
              <p:cNvSpPr>
                <a:spLocks noChangeArrowheads="1"/>
              </p:cNvSpPr>
              <p:nvPr/>
            </p:nvSpPr>
            <p:spPr bwMode="auto">
              <a:xfrm>
                <a:off x="3237" y="3209"/>
                <a:ext cx="67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6" name="Rectangle 112"/>
              <p:cNvSpPr>
                <a:spLocks noChangeArrowheads="1"/>
              </p:cNvSpPr>
              <p:nvPr/>
            </p:nvSpPr>
            <p:spPr bwMode="auto">
              <a:xfrm>
                <a:off x="3161" y="3329"/>
                <a:ext cx="67" cy="1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3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7" name="Freeform 113"/>
              <p:cNvSpPr>
                <a:spLocks/>
              </p:cNvSpPr>
              <p:nvPr/>
            </p:nvSpPr>
            <p:spPr bwMode="auto">
              <a:xfrm>
                <a:off x="3138" y="1283"/>
                <a:ext cx="269" cy="707"/>
              </a:xfrm>
              <a:custGeom>
                <a:avLst/>
                <a:gdLst/>
                <a:ahLst/>
                <a:cxnLst>
                  <a:cxn ang="0">
                    <a:pos x="33" y="707"/>
                  </a:cxn>
                  <a:cxn ang="0">
                    <a:pos x="0" y="646"/>
                  </a:cxn>
                  <a:cxn ang="0">
                    <a:pos x="23" y="653"/>
                  </a:cxn>
                  <a:cxn ang="0">
                    <a:pos x="200" y="40"/>
                  </a:cxn>
                  <a:cxn ang="0">
                    <a:pos x="177" y="33"/>
                  </a:cxn>
                  <a:cxn ang="0">
                    <a:pos x="237" y="0"/>
                  </a:cxn>
                  <a:cxn ang="0">
                    <a:pos x="269" y="61"/>
                  </a:cxn>
                  <a:cxn ang="0">
                    <a:pos x="246" y="54"/>
                  </a:cxn>
                  <a:cxn ang="0">
                    <a:pos x="69" y="667"/>
                  </a:cxn>
                  <a:cxn ang="0">
                    <a:pos x="92" y="674"/>
                  </a:cxn>
                  <a:cxn ang="0">
                    <a:pos x="33" y="707"/>
                  </a:cxn>
                </a:cxnLst>
                <a:rect l="0" t="0" r="r" b="b"/>
                <a:pathLst>
                  <a:path w="269" h="707">
                    <a:moveTo>
                      <a:pt x="33" y="707"/>
                    </a:moveTo>
                    <a:lnTo>
                      <a:pt x="0" y="646"/>
                    </a:lnTo>
                    <a:lnTo>
                      <a:pt x="23" y="653"/>
                    </a:lnTo>
                    <a:lnTo>
                      <a:pt x="200" y="40"/>
                    </a:lnTo>
                    <a:lnTo>
                      <a:pt x="177" y="33"/>
                    </a:lnTo>
                    <a:lnTo>
                      <a:pt x="237" y="0"/>
                    </a:lnTo>
                    <a:lnTo>
                      <a:pt x="269" y="61"/>
                    </a:lnTo>
                    <a:lnTo>
                      <a:pt x="246" y="54"/>
                    </a:lnTo>
                    <a:lnTo>
                      <a:pt x="69" y="667"/>
                    </a:lnTo>
                    <a:lnTo>
                      <a:pt x="92" y="674"/>
                    </a:lnTo>
                    <a:lnTo>
                      <a:pt x="33" y="707"/>
                    </a:lnTo>
                    <a:close/>
                  </a:path>
                </a:pathLst>
              </a:custGeom>
              <a:solidFill>
                <a:srgbClr val="4F81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8" name="Freeform 114"/>
              <p:cNvSpPr>
                <a:spLocks/>
              </p:cNvSpPr>
              <p:nvPr/>
            </p:nvSpPr>
            <p:spPr bwMode="auto">
              <a:xfrm>
                <a:off x="3138" y="1283"/>
                <a:ext cx="269" cy="707"/>
              </a:xfrm>
              <a:custGeom>
                <a:avLst/>
                <a:gdLst/>
                <a:ahLst/>
                <a:cxnLst>
                  <a:cxn ang="0">
                    <a:pos x="33" y="707"/>
                  </a:cxn>
                  <a:cxn ang="0">
                    <a:pos x="0" y="646"/>
                  </a:cxn>
                  <a:cxn ang="0">
                    <a:pos x="23" y="653"/>
                  </a:cxn>
                  <a:cxn ang="0">
                    <a:pos x="200" y="40"/>
                  </a:cxn>
                  <a:cxn ang="0">
                    <a:pos x="177" y="33"/>
                  </a:cxn>
                  <a:cxn ang="0">
                    <a:pos x="237" y="0"/>
                  </a:cxn>
                  <a:cxn ang="0">
                    <a:pos x="269" y="61"/>
                  </a:cxn>
                  <a:cxn ang="0">
                    <a:pos x="246" y="54"/>
                  </a:cxn>
                  <a:cxn ang="0">
                    <a:pos x="69" y="667"/>
                  </a:cxn>
                  <a:cxn ang="0">
                    <a:pos x="92" y="674"/>
                  </a:cxn>
                  <a:cxn ang="0">
                    <a:pos x="33" y="707"/>
                  </a:cxn>
                </a:cxnLst>
                <a:rect l="0" t="0" r="r" b="b"/>
                <a:pathLst>
                  <a:path w="269" h="707">
                    <a:moveTo>
                      <a:pt x="33" y="707"/>
                    </a:moveTo>
                    <a:lnTo>
                      <a:pt x="0" y="646"/>
                    </a:lnTo>
                    <a:lnTo>
                      <a:pt x="23" y="653"/>
                    </a:lnTo>
                    <a:lnTo>
                      <a:pt x="200" y="40"/>
                    </a:lnTo>
                    <a:lnTo>
                      <a:pt x="177" y="33"/>
                    </a:lnTo>
                    <a:lnTo>
                      <a:pt x="237" y="0"/>
                    </a:lnTo>
                    <a:lnTo>
                      <a:pt x="269" y="61"/>
                    </a:lnTo>
                    <a:lnTo>
                      <a:pt x="246" y="54"/>
                    </a:lnTo>
                    <a:lnTo>
                      <a:pt x="69" y="667"/>
                    </a:lnTo>
                    <a:lnTo>
                      <a:pt x="92" y="674"/>
                    </a:lnTo>
                    <a:lnTo>
                      <a:pt x="33" y="707"/>
                    </a:lnTo>
                    <a:close/>
                  </a:path>
                </a:pathLst>
              </a:custGeom>
              <a:noFill/>
              <a:ln w="17" cap="flat">
                <a:solidFill>
                  <a:srgbClr val="385D8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9" name="Freeform 115"/>
              <p:cNvSpPr>
                <a:spLocks/>
              </p:cNvSpPr>
              <p:nvPr/>
            </p:nvSpPr>
            <p:spPr bwMode="auto">
              <a:xfrm>
                <a:off x="3327" y="1525"/>
                <a:ext cx="963" cy="551"/>
              </a:xfrm>
              <a:custGeom>
                <a:avLst/>
                <a:gdLst/>
                <a:ahLst/>
                <a:cxnLst>
                  <a:cxn ang="0">
                    <a:pos x="0" y="531"/>
                  </a:cxn>
                  <a:cxn ang="0">
                    <a:pos x="20" y="468"/>
                  </a:cxn>
                  <a:cxn ang="0">
                    <a:pos x="30" y="489"/>
                  </a:cxn>
                  <a:cxn ang="0">
                    <a:pos x="912" y="20"/>
                  </a:cxn>
                  <a:cxn ang="0">
                    <a:pos x="902" y="0"/>
                  </a:cxn>
                  <a:cxn ang="0">
                    <a:pos x="963" y="20"/>
                  </a:cxn>
                  <a:cxn ang="0">
                    <a:pos x="943" y="82"/>
                  </a:cxn>
                  <a:cxn ang="0">
                    <a:pos x="933" y="62"/>
                  </a:cxn>
                  <a:cxn ang="0">
                    <a:pos x="51" y="530"/>
                  </a:cxn>
                  <a:cxn ang="0">
                    <a:pos x="61" y="551"/>
                  </a:cxn>
                  <a:cxn ang="0">
                    <a:pos x="0" y="531"/>
                  </a:cxn>
                </a:cxnLst>
                <a:rect l="0" t="0" r="r" b="b"/>
                <a:pathLst>
                  <a:path w="963" h="551">
                    <a:moveTo>
                      <a:pt x="0" y="531"/>
                    </a:moveTo>
                    <a:lnTo>
                      <a:pt x="20" y="468"/>
                    </a:lnTo>
                    <a:lnTo>
                      <a:pt x="30" y="489"/>
                    </a:lnTo>
                    <a:lnTo>
                      <a:pt x="912" y="20"/>
                    </a:lnTo>
                    <a:lnTo>
                      <a:pt x="902" y="0"/>
                    </a:lnTo>
                    <a:lnTo>
                      <a:pt x="963" y="20"/>
                    </a:lnTo>
                    <a:lnTo>
                      <a:pt x="943" y="82"/>
                    </a:lnTo>
                    <a:lnTo>
                      <a:pt x="933" y="62"/>
                    </a:lnTo>
                    <a:lnTo>
                      <a:pt x="51" y="530"/>
                    </a:lnTo>
                    <a:lnTo>
                      <a:pt x="61" y="551"/>
                    </a:lnTo>
                    <a:lnTo>
                      <a:pt x="0" y="531"/>
                    </a:lnTo>
                    <a:close/>
                  </a:path>
                </a:pathLst>
              </a:custGeom>
              <a:solidFill>
                <a:srgbClr val="4F81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0" name="Freeform 116"/>
              <p:cNvSpPr>
                <a:spLocks/>
              </p:cNvSpPr>
              <p:nvPr/>
            </p:nvSpPr>
            <p:spPr bwMode="auto">
              <a:xfrm>
                <a:off x="3327" y="1525"/>
                <a:ext cx="963" cy="551"/>
              </a:xfrm>
              <a:custGeom>
                <a:avLst/>
                <a:gdLst/>
                <a:ahLst/>
                <a:cxnLst>
                  <a:cxn ang="0">
                    <a:pos x="0" y="531"/>
                  </a:cxn>
                  <a:cxn ang="0">
                    <a:pos x="20" y="468"/>
                  </a:cxn>
                  <a:cxn ang="0">
                    <a:pos x="30" y="489"/>
                  </a:cxn>
                  <a:cxn ang="0">
                    <a:pos x="912" y="20"/>
                  </a:cxn>
                  <a:cxn ang="0">
                    <a:pos x="902" y="0"/>
                  </a:cxn>
                  <a:cxn ang="0">
                    <a:pos x="963" y="20"/>
                  </a:cxn>
                  <a:cxn ang="0">
                    <a:pos x="943" y="82"/>
                  </a:cxn>
                  <a:cxn ang="0">
                    <a:pos x="933" y="62"/>
                  </a:cxn>
                  <a:cxn ang="0">
                    <a:pos x="51" y="530"/>
                  </a:cxn>
                  <a:cxn ang="0">
                    <a:pos x="61" y="551"/>
                  </a:cxn>
                  <a:cxn ang="0">
                    <a:pos x="0" y="531"/>
                  </a:cxn>
                </a:cxnLst>
                <a:rect l="0" t="0" r="r" b="b"/>
                <a:pathLst>
                  <a:path w="963" h="551">
                    <a:moveTo>
                      <a:pt x="0" y="531"/>
                    </a:moveTo>
                    <a:lnTo>
                      <a:pt x="20" y="468"/>
                    </a:lnTo>
                    <a:lnTo>
                      <a:pt x="30" y="489"/>
                    </a:lnTo>
                    <a:lnTo>
                      <a:pt x="912" y="20"/>
                    </a:lnTo>
                    <a:lnTo>
                      <a:pt x="902" y="0"/>
                    </a:lnTo>
                    <a:lnTo>
                      <a:pt x="963" y="20"/>
                    </a:lnTo>
                    <a:lnTo>
                      <a:pt x="943" y="82"/>
                    </a:lnTo>
                    <a:lnTo>
                      <a:pt x="933" y="62"/>
                    </a:lnTo>
                    <a:lnTo>
                      <a:pt x="51" y="530"/>
                    </a:lnTo>
                    <a:lnTo>
                      <a:pt x="61" y="551"/>
                    </a:lnTo>
                    <a:lnTo>
                      <a:pt x="0" y="531"/>
                    </a:lnTo>
                    <a:close/>
                  </a:path>
                </a:pathLst>
              </a:custGeom>
              <a:noFill/>
              <a:ln w="17" cap="flat">
                <a:solidFill>
                  <a:srgbClr val="385D8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1" name="Freeform 117"/>
              <p:cNvSpPr>
                <a:spLocks/>
              </p:cNvSpPr>
              <p:nvPr/>
            </p:nvSpPr>
            <p:spPr bwMode="auto">
              <a:xfrm>
                <a:off x="3362" y="2372"/>
                <a:ext cx="876" cy="332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58" y="0"/>
                  </a:cxn>
                  <a:cxn ang="0">
                    <a:pos x="51" y="23"/>
                  </a:cxn>
                  <a:cxn ang="0">
                    <a:pos x="838" y="264"/>
                  </a:cxn>
                  <a:cxn ang="0">
                    <a:pos x="845" y="241"/>
                  </a:cxn>
                  <a:cxn ang="0">
                    <a:pos x="876" y="300"/>
                  </a:cxn>
                  <a:cxn ang="0">
                    <a:pos x="818" y="332"/>
                  </a:cxn>
                  <a:cxn ang="0">
                    <a:pos x="825" y="309"/>
                  </a:cxn>
                  <a:cxn ang="0">
                    <a:pos x="38" y="68"/>
                  </a:cxn>
                  <a:cxn ang="0">
                    <a:pos x="31" y="91"/>
                  </a:cxn>
                  <a:cxn ang="0">
                    <a:pos x="0" y="32"/>
                  </a:cxn>
                </a:cxnLst>
                <a:rect l="0" t="0" r="r" b="b"/>
                <a:pathLst>
                  <a:path w="876" h="332">
                    <a:moveTo>
                      <a:pt x="0" y="32"/>
                    </a:moveTo>
                    <a:lnTo>
                      <a:pt x="58" y="0"/>
                    </a:lnTo>
                    <a:lnTo>
                      <a:pt x="51" y="23"/>
                    </a:lnTo>
                    <a:lnTo>
                      <a:pt x="838" y="264"/>
                    </a:lnTo>
                    <a:lnTo>
                      <a:pt x="845" y="241"/>
                    </a:lnTo>
                    <a:lnTo>
                      <a:pt x="876" y="300"/>
                    </a:lnTo>
                    <a:lnTo>
                      <a:pt x="818" y="332"/>
                    </a:lnTo>
                    <a:lnTo>
                      <a:pt x="825" y="309"/>
                    </a:lnTo>
                    <a:lnTo>
                      <a:pt x="38" y="68"/>
                    </a:lnTo>
                    <a:lnTo>
                      <a:pt x="31" y="91"/>
                    </a:lnTo>
                    <a:lnTo>
                      <a:pt x="0" y="32"/>
                    </a:lnTo>
                    <a:close/>
                  </a:path>
                </a:pathLst>
              </a:custGeom>
              <a:solidFill>
                <a:srgbClr val="4F81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2" name="Freeform 118"/>
              <p:cNvSpPr>
                <a:spLocks/>
              </p:cNvSpPr>
              <p:nvPr/>
            </p:nvSpPr>
            <p:spPr bwMode="auto">
              <a:xfrm>
                <a:off x="3362" y="2372"/>
                <a:ext cx="876" cy="332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58" y="0"/>
                  </a:cxn>
                  <a:cxn ang="0">
                    <a:pos x="51" y="23"/>
                  </a:cxn>
                  <a:cxn ang="0">
                    <a:pos x="838" y="264"/>
                  </a:cxn>
                  <a:cxn ang="0">
                    <a:pos x="845" y="241"/>
                  </a:cxn>
                  <a:cxn ang="0">
                    <a:pos x="876" y="300"/>
                  </a:cxn>
                  <a:cxn ang="0">
                    <a:pos x="818" y="332"/>
                  </a:cxn>
                  <a:cxn ang="0">
                    <a:pos x="825" y="309"/>
                  </a:cxn>
                  <a:cxn ang="0">
                    <a:pos x="38" y="68"/>
                  </a:cxn>
                  <a:cxn ang="0">
                    <a:pos x="31" y="91"/>
                  </a:cxn>
                  <a:cxn ang="0">
                    <a:pos x="0" y="32"/>
                  </a:cxn>
                </a:cxnLst>
                <a:rect l="0" t="0" r="r" b="b"/>
                <a:pathLst>
                  <a:path w="876" h="332">
                    <a:moveTo>
                      <a:pt x="0" y="32"/>
                    </a:moveTo>
                    <a:lnTo>
                      <a:pt x="58" y="0"/>
                    </a:lnTo>
                    <a:lnTo>
                      <a:pt x="51" y="23"/>
                    </a:lnTo>
                    <a:lnTo>
                      <a:pt x="838" y="264"/>
                    </a:lnTo>
                    <a:lnTo>
                      <a:pt x="845" y="241"/>
                    </a:lnTo>
                    <a:lnTo>
                      <a:pt x="876" y="300"/>
                    </a:lnTo>
                    <a:lnTo>
                      <a:pt x="818" y="332"/>
                    </a:lnTo>
                    <a:lnTo>
                      <a:pt x="825" y="309"/>
                    </a:lnTo>
                    <a:lnTo>
                      <a:pt x="38" y="68"/>
                    </a:lnTo>
                    <a:lnTo>
                      <a:pt x="31" y="91"/>
                    </a:lnTo>
                    <a:lnTo>
                      <a:pt x="0" y="32"/>
                    </a:lnTo>
                    <a:close/>
                  </a:path>
                </a:pathLst>
              </a:custGeom>
              <a:noFill/>
              <a:ln w="17" cap="flat">
                <a:solidFill>
                  <a:srgbClr val="385D8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3" name="Freeform 119"/>
              <p:cNvSpPr>
                <a:spLocks/>
              </p:cNvSpPr>
              <p:nvPr/>
            </p:nvSpPr>
            <p:spPr bwMode="auto">
              <a:xfrm>
                <a:off x="3288" y="2526"/>
                <a:ext cx="722" cy="87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66" y="6"/>
                  </a:cxn>
                  <a:cxn ang="0">
                    <a:pos x="49" y="20"/>
                  </a:cxn>
                  <a:cxn ang="0">
                    <a:pos x="705" y="822"/>
                  </a:cxn>
                  <a:cxn ang="0">
                    <a:pos x="722" y="808"/>
                  </a:cxn>
                  <a:cxn ang="0">
                    <a:pos x="716" y="870"/>
                  </a:cxn>
                  <a:cxn ang="0">
                    <a:pos x="656" y="865"/>
                  </a:cxn>
                  <a:cxn ang="0">
                    <a:pos x="672" y="850"/>
                  </a:cxn>
                  <a:cxn ang="0">
                    <a:pos x="16" y="48"/>
                  </a:cxn>
                  <a:cxn ang="0">
                    <a:pos x="0" y="62"/>
                  </a:cxn>
                  <a:cxn ang="0">
                    <a:pos x="5" y="0"/>
                  </a:cxn>
                </a:cxnLst>
                <a:rect l="0" t="0" r="r" b="b"/>
                <a:pathLst>
                  <a:path w="722" h="870">
                    <a:moveTo>
                      <a:pt x="5" y="0"/>
                    </a:moveTo>
                    <a:lnTo>
                      <a:pt x="66" y="6"/>
                    </a:lnTo>
                    <a:lnTo>
                      <a:pt x="49" y="20"/>
                    </a:lnTo>
                    <a:lnTo>
                      <a:pt x="705" y="822"/>
                    </a:lnTo>
                    <a:lnTo>
                      <a:pt x="722" y="808"/>
                    </a:lnTo>
                    <a:lnTo>
                      <a:pt x="716" y="870"/>
                    </a:lnTo>
                    <a:lnTo>
                      <a:pt x="656" y="865"/>
                    </a:lnTo>
                    <a:lnTo>
                      <a:pt x="672" y="850"/>
                    </a:lnTo>
                    <a:lnTo>
                      <a:pt x="16" y="48"/>
                    </a:lnTo>
                    <a:lnTo>
                      <a:pt x="0" y="62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4F81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4" name="Freeform 120"/>
              <p:cNvSpPr>
                <a:spLocks/>
              </p:cNvSpPr>
              <p:nvPr/>
            </p:nvSpPr>
            <p:spPr bwMode="auto">
              <a:xfrm>
                <a:off x="3288" y="2526"/>
                <a:ext cx="722" cy="870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66" y="6"/>
                  </a:cxn>
                  <a:cxn ang="0">
                    <a:pos x="49" y="20"/>
                  </a:cxn>
                  <a:cxn ang="0">
                    <a:pos x="705" y="822"/>
                  </a:cxn>
                  <a:cxn ang="0">
                    <a:pos x="722" y="808"/>
                  </a:cxn>
                  <a:cxn ang="0">
                    <a:pos x="716" y="870"/>
                  </a:cxn>
                  <a:cxn ang="0">
                    <a:pos x="656" y="865"/>
                  </a:cxn>
                  <a:cxn ang="0">
                    <a:pos x="672" y="850"/>
                  </a:cxn>
                  <a:cxn ang="0">
                    <a:pos x="16" y="48"/>
                  </a:cxn>
                  <a:cxn ang="0">
                    <a:pos x="0" y="62"/>
                  </a:cxn>
                  <a:cxn ang="0">
                    <a:pos x="5" y="0"/>
                  </a:cxn>
                </a:cxnLst>
                <a:rect l="0" t="0" r="r" b="b"/>
                <a:pathLst>
                  <a:path w="722" h="870">
                    <a:moveTo>
                      <a:pt x="5" y="0"/>
                    </a:moveTo>
                    <a:lnTo>
                      <a:pt x="66" y="6"/>
                    </a:lnTo>
                    <a:lnTo>
                      <a:pt x="49" y="20"/>
                    </a:lnTo>
                    <a:lnTo>
                      <a:pt x="705" y="822"/>
                    </a:lnTo>
                    <a:lnTo>
                      <a:pt x="722" y="808"/>
                    </a:lnTo>
                    <a:lnTo>
                      <a:pt x="716" y="870"/>
                    </a:lnTo>
                    <a:lnTo>
                      <a:pt x="656" y="865"/>
                    </a:lnTo>
                    <a:lnTo>
                      <a:pt x="672" y="850"/>
                    </a:lnTo>
                    <a:lnTo>
                      <a:pt x="16" y="48"/>
                    </a:lnTo>
                    <a:lnTo>
                      <a:pt x="0" y="62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17" cap="flat">
                <a:solidFill>
                  <a:srgbClr val="385D8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5" name="Freeform 121"/>
              <p:cNvSpPr>
                <a:spLocks/>
              </p:cNvSpPr>
              <p:nvPr/>
            </p:nvSpPr>
            <p:spPr bwMode="auto">
              <a:xfrm>
                <a:off x="1977" y="1916"/>
                <a:ext cx="683" cy="290"/>
              </a:xfrm>
              <a:custGeom>
                <a:avLst/>
                <a:gdLst/>
                <a:ahLst/>
                <a:cxnLst>
                  <a:cxn ang="0">
                    <a:pos x="683" y="259"/>
                  </a:cxn>
                  <a:cxn ang="0">
                    <a:pos x="623" y="290"/>
                  </a:cxn>
                  <a:cxn ang="0">
                    <a:pos x="630" y="267"/>
                  </a:cxn>
                  <a:cxn ang="0">
                    <a:pos x="38" y="70"/>
                  </a:cxn>
                  <a:cxn ang="0">
                    <a:pos x="31" y="94"/>
                  </a:cxn>
                  <a:cxn ang="0">
                    <a:pos x="0" y="32"/>
                  </a:cxn>
                  <a:cxn ang="0">
                    <a:pos x="61" y="0"/>
                  </a:cxn>
                  <a:cxn ang="0">
                    <a:pos x="53" y="23"/>
                  </a:cxn>
                  <a:cxn ang="0">
                    <a:pos x="645" y="220"/>
                  </a:cxn>
                  <a:cxn ang="0">
                    <a:pos x="652" y="197"/>
                  </a:cxn>
                  <a:cxn ang="0">
                    <a:pos x="683" y="259"/>
                  </a:cxn>
                </a:cxnLst>
                <a:rect l="0" t="0" r="r" b="b"/>
                <a:pathLst>
                  <a:path w="683" h="290">
                    <a:moveTo>
                      <a:pt x="683" y="259"/>
                    </a:moveTo>
                    <a:lnTo>
                      <a:pt x="623" y="290"/>
                    </a:lnTo>
                    <a:lnTo>
                      <a:pt x="630" y="267"/>
                    </a:lnTo>
                    <a:lnTo>
                      <a:pt x="38" y="70"/>
                    </a:lnTo>
                    <a:lnTo>
                      <a:pt x="31" y="94"/>
                    </a:lnTo>
                    <a:lnTo>
                      <a:pt x="0" y="32"/>
                    </a:lnTo>
                    <a:lnTo>
                      <a:pt x="61" y="0"/>
                    </a:lnTo>
                    <a:lnTo>
                      <a:pt x="53" y="23"/>
                    </a:lnTo>
                    <a:lnTo>
                      <a:pt x="645" y="220"/>
                    </a:lnTo>
                    <a:lnTo>
                      <a:pt x="652" y="197"/>
                    </a:lnTo>
                    <a:lnTo>
                      <a:pt x="683" y="259"/>
                    </a:lnTo>
                    <a:close/>
                  </a:path>
                </a:pathLst>
              </a:custGeom>
              <a:solidFill>
                <a:srgbClr val="4F81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6" name="Freeform 122"/>
              <p:cNvSpPr>
                <a:spLocks/>
              </p:cNvSpPr>
              <p:nvPr/>
            </p:nvSpPr>
            <p:spPr bwMode="auto">
              <a:xfrm>
                <a:off x="1977" y="1916"/>
                <a:ext cx="683" cy="290"/>
              </a:xfrm>
              <a:custGeom>
                <a:avLst/>
                <a:gdLst/>
                <a:ahLst/>
                <a:cxnLst>
                  <a:cxn ang="0">
                    <a:pos x="683" y="259"/>
                  </a:cxn>
                  <a:cxn ang="0">
                    <a:pos x="623" y="290"/>
                  </a:cxn>
                  <a:cxn ang="0">
                    <a:pos x="630" y="267"/>
                  </a:cxn>
                  <a:cxn ang="0">
                    <a:pos x="38" y="70"/>
                  </a:cxn>
                  <a:cxn ang="0">
                    <a:pos x="31" y="94"/>
                  </a:cxn>
                  <a:cxn ang="0">
                    <a:pos x="0" y="32"/>
                  </a:cxn>
                  <a:cxn ang="0">
                    <a:pos x="61" y="0"/>
                  </a:cxn>
                  <a:cxn ang="0">
                    <a:pos x="53" y="23"/>
                  </a:cxn>
                  <a:cxn ang="0">
                    <a:pos x="645" y="220"/>
                  </a:cxn>
                  <a:cxn ang="0">
                    <a:pos x="652" y="197"/>
                  </a:cxn>
                  <a:cxn ang="0">
                    <a:pos x="683" y="259"/>
                  </a:cxn>
                </a:cxnLst>
                <a:rect l="0" t="0" r="r" b="b"/>
                <a:pathLst>
                  <a:path w="683" h="290">
                    <a:moveTo>
                      <a:pt x="683" y="259"/>
                    </a:moveTo>
                    <a:lnTo>
                      <a:pt x="623" y="290"/>
                    </a:lnTo>
                    <a:lnTo>
                      <a:pt x="630" y="267"/>
                    </a:lnTo>
                    <a:lnTo>
                      <a:pt x="38" y="70"/>
                    </a:lnTo>
                    <a:lnTo>
                      <a:pt x="31" y="94"/>
                    </a:lnTo>
                    <a:lnTo>
                      <a:pt x="0" y="32"/>
                    </a:lnTo>
                    <a:lnTo>
                      <a:pt x="61" y="0"/>
                    </a:lnTo>
                    <a:lnTo>
                      <a:pt x="53" y="23"/>
                    </a:lnTo>
                    <a:lnTo>
                      <a:pt x="645" y="220"/>
                    </a:lnTo>
                    <a:lnTo>
                      <a:pt x="652" y="197"/>
                    </a:lnTo>
                    <a:lnTo>
                      <a:pt x="683" y="259"/>
                    </a:lnTo>
                    <a:close/>
                  </a:path>
                </a:pathLst>
              </a:custGeom>
              <a:noFill/>
              <a:ln w="17" cap="flat">
                <a:solidFill>
                  <a:srgbClr val="385D8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7" name="Freeform 123"/>
              <p:cNvSpPr>
                <a:spLocks/>
              </p:cNvSpPr>
              <p:nvPr/>
            </p:nvSpPr>
            <p:spPr bwMode="auto">
              <a:xfrm>
                <a:off x="1992" y="2435"/>
                <a:ext cx="740" cy="551"/>
              </a:xfrm>
              <a:custGeom>
                <a:avLst/>
                <a:gdLst/>
                <a:ahLst/>
                <a:cxnLst>
                  <a:cxn ang="0">
                    <a:pos x="0" y="540"/>
                  </a:cxn>
                  <a:cxn ang="0">
                    <a:pos x="11" y="477"/>
                  </a:cxn>
                  <a:cxn ang="0">
                    <a:pos x="24" y="496"/>
                  </a:cxn>
                  <a:cxn ang="0">
                    <a:pos x="691" y="18"/>
                  </a:cxn>
                  <a:cxn ang="0">
                    <a:pos x="679" y="0"/>
                  </a:cxn>
                  <a:cxn ang="0">
                    <a:pos x="740" y="11"/>
                  </a:cxn>
                  <a:cxn ang="0">
                    <a:pos x="729" y="74"/>
                  </a:cxn>
                  <a:cxn ang="0">
                    <a:pos x="716" y="55"/>
                  </a:cxn>
                  <a:cxn ang="0">
                    <a:pos x="48" y="532"/>
                  </a:cxn>
                  <a:cxn ang="0">
                    <a:pos x="61" y="551"/>
                  </a:cxn>
                  <a:cxn ang="0">
                    <a:pos x="0" y="540"/>
                  </a:cxn>
                </a:cxnLst>
                <a:rect l="0" t="0" r="r" b="b"/>
                <a:pathLst>
                  <a:path w="740" h="551">
                    <a:moveTo>
                      <a:pt x="0" y="540"/>
                    </a:moveTo>
                    <a:lnTo>
                      <a:pt x="11" y="477"/>
                    </a:lnTo>
                    <a:lnTo>
                      <a:pt x="24" y="496"/>
                    </a:lnTo>
                    <a:lnTo>
                      <a:pt x="691" y="18"/>
                    </a:lnTo>
                    <a:lnTo>
                      <a:pt x="679" y="0"/>
                    </a:lnTo>
                    <a:lnTo>
                      <a:pt x="740" y="11"/>
                    </a:lnTo>
                    <a:lnTo>
                      <a:pt x="729" y="74"/>
                    </a:lnTo>
                    <a:lnTo>
                      <a:pt x="716" y="55"/>
                    </a:lnTo>
                    <a:lnTo>
                      <a:pt x="48" y="532"/>
                    </a:lnTo>
                    <a:lnTo>
                      <a:pt x="61" y="551"/>
                    </a:lnTo>
                    <a:lnTo>
                      <a:pt x="0" y="540"/>
                    </a:lnTo>
                    <a:close/>
                  </a:path>
                </a:pathLst>
              </a:custGeom>
              <a:solidFill>
                <a:srgbClr val="4F81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8" name="Freeform 124"/>
              <p:cNvSpPr>
                <a:spLocks/>
              </p:cNvSpPr>
              <p:nvPr/>
            </p:nvSpPr>
            <p:spPr bwMode="auto">
              <a:xfrm>
                <a:off x="1992" y="2435"/>
                <a:ext cx="740" cy="551"/>
              </a:xfrm>
              <a:custGeom>
                <a:avLst/>
                <a:gdLst/>
                <a:ahLst/>
                <a:cxnLst>
                  <a:cxn ang="0">
                    <a:pos x="0" y="540"/>
                  </a:cxn>
                  <a:cxn ang="0">
                    <a:pos x="11" y="477"/>
                  </a:cxn>
                  <a:cxn ang="0">
                    <a:pos x="24" y="496"/>
                  </a:cxn>
                  <a:cxn ang="0">
                    <a:pos x="691" y="18"/>
                  </a:cxn>
                  <a:cxn ang="0">
                    <a:pos x="679" y="0"/>
                  </a:cxn>
                  <a:cxn ang="0">
                    <a:pos x="740" y="11"/>
                  </a:cxn>
                  <a:cxn ang="0">
                    <a:pos x="729" y="74"/>
                  </a:cxn>
                  <a:cxn ang="0">
                    <a:pos x="716" y="55"/>
                  </a:cxn>
                  <a:cxn ang="0">
                    <a:pos x="48" y="532"/>
                  </a:cxn>
                  <a:cxn ang="0">
                    <a:pos x="61" y="551"/>
                  </a:cxn>
                  <a:cxn ang="0">
                    <a:pos x="0" y="540"/>
                  </a:cxn>
                </a:cxnLst>
                <a:rect l="0" t="0" r="r" b="b"/>
                <a:pathLst>
                  <a:path w="740" h="551">
                    <a:moveTo>
                      <a:pt x="0" y="540"/>
                    </a:moveTo>
                    <a:lnTo>
                      <a:pt x="11" y="477"/>
                    </a:lnTo>
                    <a:lnTo>
                      <a:pt x="24" y="496"/>
                    </a:lnTo>
                    <a:lnTo>
                      <a:pt x="691" y="18"/>
                    </a:lnTo>
                    <a:lnTo>
                      <a:pt x="679" y="0"/>
                    </a:lnTo>
                    <a:lnTo>
                      <a:pt x="740" y="11"/>
                    </a:lnTo>
                    <a:lnTo>
                      <a:pt x="729" y="74"/>
                    </a:lnTo>
                    <a:lnTo>
                      <a:pt x="716" y="55"/>
                    </a:lnTo>
                    <a:lnTo>
                      <a:pt x="48" y="532"/>
                    </a:lnTo>
                    <a:lnTo>
                      <a:pt x="61" y="551"/>
                    </a:lnTo>
                    <a:lnTo>
                      <a:pt x="0" y="540"/>
                    </a:lnTo>
                    <a:close/>
                  </a:path>
                </a:pathLst>
              </a:custGeom>
              <a:noFill/>
              <a:ln w="17" cap="flat">
                <a:solidFill>
                  <a:srgbClr val="385D8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9" name="Freeform 125"/>
              <p:cNvSpPr>
                <a:spLocks/>
              </p:cNvSpPr>
              <p:nvPr/>
            </p:nvSpPr>
            <p:spPr bwMode="auto">
              <a:xfrm>
                <a:off x="2181" y="1358"/>
                <a:ext cx="584" cy="70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67" y="5"/>
                  </a:cxn>
                  <a:cxn ang="0">
                    <a:pos x="50" y="20"/>
                  </a:cxn>
                  <a:cxn ang="0">
                    <a:pos x="567" y="652"/>
                  </a:cxn>
                  <a:cxn ang="0">
                    <a:pos x="584" y="638"/>
                  </a:cxn>
                  <a:cxn ang="0">
                    <a:pos x="578" y="701"/>
                  </a:cxn>
                  <a:cxn ang="0">
                    <a:pos x="517" y="695"/>
                  </a:cxn>
                  <a:cxn ang="0">
                    <a:pos x="534" y="681"/>
                  </a:cxn>
                  <a:cxn ang="0">
                    <a:pos x="16" y="49"/>
                  </a:cxn>
                  <a:cxn ang="0">
                    <a:pos x="0" y="63"/>
                  </a:cxn>
                  <a:cxn ang="0">
                    <a:pos x="5" y="0"/>
                  </a:cxn>
                </a:cxnLst>
                <a:rect l="0" t="0" r="r" b="b"/>
                <a:pathLst>
                  <a:path w="584" h="701">
                    <a:moveTo>
                      <a:pt x="5" y="0"/>
                    </a:moveTo>
                    <a:lnTo>
                      <a:pt x="67" y="5"/>
                    </a:lnTo>
                    <a:lnTo>
                      <a:pt x="50" y="20"/>
                    </a:lnTo>
                    <a:lnTo>
                      <a:pt x="567" y="652"/>
                    </a:lnTo>
                    <a:lnTo>
                      <a:pt x="584" y="638"/>
                    </a:lnTo>
                    <a:lnTo>
                      <a:pt x="578" y="701"/>
                    </a:lnTo>
                    <a:lnTo>
                      <a:pt x="517" y="695"/>
                    </a:lnTo>
                    <a:lnTo>
                      <a:pt x="534" y="681"/>
                    </a:lnTo>
                    <a:lnTo>
                      <a:pt x="16" y="49"/>
                    </a:lnTo>
                    <a:lnTo>
                      <a:pt x="0" y="63"/>
                    </a:lnTo>
                    <a:lnTo>
                      <a:pt x="5" y="0"/>
                    </a:lnTo>
                    <a:close/>
                  </a:path>
                </a:pathLst>
              </a:custGeom>
              <a:solidFill>
                <a:srgbClr val="4F81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0" name="Freeform 126"/>
              <p:cNvSpPr>
                <a:spLocks/>
              </p:cNvSpPr>
              <p:nvPr/>
            </p:nvSpPr>
            <p:spPr bwMode="auto">
              <a:xfrm>
                <a:off x="2181" y="1358"/>
                <a:ext cx="584" cy="701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67" y="5"/>
                  </a:cxn>
                  <a:cxn ang="0">
                    <a:pos x="50" y="20"/>
                  </a:cxn>
                  <a:cxn ang="0">
                    <a:pos x="567" y="652"/>
                  </a:cxn>
                  <a:cxn ang="0">
                    <a:pos x="584" y="638"/>
                  </a:cxn>
                  <a:cxn ang="0">
                    <a:pos x="578" y="701"/>
                  </a:cxn>
                  <a:cxn ang="0">
                    <a:pos x="517" y="695"/>
                  </a:cxn>
                  <a:cxn ang="0">
                    <a:pos x="534" y="681"/>
                  </a:cxn>
                  <a:cxn ang="0">
                    <a:pos x="16" y="49"/>
                  </a:cxn>
                  <a:cxn ang="0">
                    <a:pos x="0" y="63"/>
                  </a:cxn>
                  <a:cxn ang="0">
                    <a:pos x="5" y="0"/>
                  </a:cxn>
                </a:cxnLst>
                <a:rect l="0" t="0" r="r" b="b"/>
                <a:pathLst>
                  <a:path w="584" h="701">
                    <a:moveTo>
                      <a:pt x="5" y="0"/>
                    </a:moveTo>
                    <a:lnTo>
                      <a:pt x="67" y="5"/>
                    </a:lnTo>
                    <a:lnTo>
                      <a:pt x="50" y="20"/>
                    </a:lnTo>
                    <a:lnTo>
                      <a:pt x="567" y="652"/>
                    </a:lnTo>
                    <a:lnTo>
                      <a:pt x="584" y="638"/>
                    </a:lnTo>
                    <a:lnTo>
                      <a:pt x="578" y="701"/>
                    </a:lnTo>
                    <a:lnTo>
                      <a:pt x="517" y="695"/>
                    </a:lnTo>
                    <a:lnTo>
                      <a:pt x="534" y="681"/>
                    </a:lnTo>
                    <a:lnTo>
                      <a:pt x="16" y="49"/>
                    </a:lnTo>
                    <a:lnTo>
                      <a:pt x="0" y="63"/>
                    </a:lnTo>
                    <a:lnTo>
                      <a:pt x="5" y="0"/>
                    </a:lnTo>
                    <a:close/>
                  </a:path>
                </a:pathLst>
              </a:custGeom>
              <a:noFill/>
              <a:ln w="17" cap="flat">
                <a:solidFill>
                  <a:srgbClr val="385D8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1" name="Freeform 127"/>
              <p:cNvSpPr>
                <a:spLocks/>
              </p:cNvSpPr>
              <p:nvPr/>
            </p:nvSpPr>
            <p:spPr bwMode="auto">
              <a:xfrm>
                <a:off x="2394" y="2559"/>
                <a:ext cx="520" cy="921"/>
              </a:xfrm>
              <a:custGeom>
                <a:avLst/>
                <a:gdLst/>
                <a:ahLst/>
                <a:cxnLst>
                  <a:cxn ang="0">
                    <a:pos x="16" y="921"/>
                  </a:cxn>
                  <a:cxn ang="0">
                    <a:pos x="0" y="863"/>
                  </a:cxn>
                  <a:cxn ang="0">
                    <a:pos x="18" y="873"/>
                  </a:cxn>
                  <a:cxn ang="0">
                    <a:pos x="466" y="27"/>
                  </a:cxn>
                  <a:cxn ang="0">
                    <a:pos x="448" y="17"/>
                  </a:cxn>
                  <a:cxn ang="0">
                    <a:pos x="504" y="0"/>
                  </a:cxn>
                  <a:cxn ang="0">
                    <a:pos x="520" y="57"/>
                  </a:cxn>
                  <a:cxn ang="0">
                    <a:pos x="502" y="47"/>
                  </a:cxn>
                  <a:cxn ang="0">
                    <a:pos x="54" y="894"/>
                  </a:cxn>
                  <a:cxn ang="0">
                    <a:pos x="72" y="904"/>
                  </a:cxn>
                  <a:cxn ang="0">
                    <a:pos x="16" y="921"/>
                  </a:cxn>
                </a:cxnLst>
                <a:rect l="0" t="0" r="r" b="b"/>
                <a:pathLst>
                  <a:path w="520" h="921">
                    <a:moveTo>
                      <a:pt x="16" y="921"/>
                    </a:moveTo>
                    <a:lnTo>
                      <a:pt x="0" y="863"/>
                    </a:lnTo>
                    <a:lnTo>
                      <a:pt x="18" y="873"/>
                    </a:lnTo>
                    <a:lnTo>
                      <a:pt x="466" y="27"/>
                    </a:lnTo>
                    <a:lnTo>
                      <a:pt x="448" y="17"/>
                    </a:lnTo>
                    <a:lnTo>
                      <a:pt x="504" y="0"/>
                    </a:lnTo>
                    <a:lnTo>
                      <a:pt x="520" y="57"/>
                    </a:lnTo>
                    <a:lnTo>
                      <a:pt x="502" y="47"/>
                    </a:lnTo>
                    <a:lnTo>
                      <a:pt x="54" y="894"/>
                    </a:lnTo>
                    <a:lnTo>
                      <a:pt x="72" y="904"/>
                    </a:lnTo>
                    <a:lnTo>
                      <a:pt x="16" y="921"/>
                    </a:lnTo>
                    <a:close/>
                  </a:path>
                </a:pathLst>
              </a:custGeom>
              <a:solidFill>
                <a:srgbClr val="4F81B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52" name="Freeform 128"/>
              <p:cNvSpPr>
                <a:spLocks/>
              </p:cNvSpPr>
              <p:nvPr/>
            </p:nvSpPr>
            <p:spPr bwMode="auto">
              <a:xfrm>
                <a:off x="2394" y="2559"/>
                <a:ext cx="520" cy="921"/>
              </a:xfrm>
              <a:custGeom>
                <a:avLst/>
                <a:gdLst/>
                <a:ahLst/>
                <a:cxnLst>
                  <a:cxn ang="0">
                    <a:pos x="16" y="921"/>
                  </a:cxn>
                  <a:cxn ang="0">
                    <a:pos x="0" y="863"/>
                  </a:cxn>
                  <a:cxn ang="0">
                    <a:pos x="18" y="873"/>
                  </a:cxn>
                  <a:cxn ang="0">
                    <a:pos x="466" y="27"/>
                  </a:cxn>
                  <a:cxn ang="0">
                    <a:pos x="448" y="17"/>
                  </a:cxn>
                  <a:cxn ang="0">
                    <a:pos x="504" y="0"/>
                  </a:cxn>
                  <a:cxn ang="0">
                    <a:pos x="520" y="57"/>
                  </a:cxn>
                  <a:cxn ang="0">
                    <a:pos x="502" y="47"/>
                  </a:cxn>
                  <a:cxn ang="0">
                    <a:pos x="54" y="894"/>
                  </a:cxn>
                  <a:cxn ang="0">
                    <a:pos x="72" y="904"/>
                  </a:cxn>
                  <a:cxn ang="0">
                    <a:pos x="16" y="921"/>
                  </a:cxn>
                </a:cxnLst>
                <a:rect l="0" t="0" r="r" b="b"/>
                <a:pathLst>
                  <a:path w="520" h="921">
                    <a:moveTo>
                      <a:pt x="16" y="921"/>
                    </a:moveTo>
                    <a:lnTo>
                      <a:pt x="0" y="863"/>
                    </a:lnTo>
                    <a:lnTo>
                      <a:pt x="18" y="873"/>
                    </a:lnTo>
                    <a:lnTo>
                      <a:pt x="466" y="27"/>
                    </a:lnTo>
                    <a:lnTo>
                      <a:pt x="448" y="17"/>
                    </a:lnTo>
                    <a:lnTo>
                      <a:pt x="504" y="0"/>
                    </a:lnTo>
                    <a:lnTo>
                      <a:pt x="520" y="57"/>
                    </a:lnTo>
                    <a:lnTo>
                      <a:pt x="502" y="47"/>
                    </a:lnTo>
                    <a:lnTo>
                      <a:pt x="54" y="894"/>
                    </a:lnTo>
                    <a:lnTo>
                      <a:pt x="72" y="904"/>
                    </a:lnTo>
                    <a:lnTo>
                      <a:pt x="16" y="921"/>
                    </a:lnTo>
                    <a:close/>
                  </a:path>
                </a:pathLst>
              </a:custGeom>
              <a:noFill/>
              <a:ln w="17" cap="flat">
                <a:solidFill>
                  <a:srgbClr val="385D8A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1153" name="Picture 129"/>
              <p:cNvPicPr>
                <a:picLocks noChangeAspect="1" noChangeArrowheads="1"/>
              </p:cNvPicPr>
              <p:nvPr/>
            </p:nvPicPr>
            <p:blipFill>
              <a:blip r:embed="rId12"/>
              <a:srcRect/>
              <a:stretch>
                <a:fillRect/>
              </a:stretch>
            </p:blipFill>
            <p:spPr bwMode="auto">
              <a:xfrm>
                <a:off x="2341" y="2225"/>
                <a:ext cx="34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54" name="Picture 130"/>
              <p:cNvPicPr>
                <a:picLocks noChangeAspect="1" noChangeArrowheads="1"/>
              </p:cNvPicPr>
              <p:nvPr/>
            </p:nvPicPr>
            <p:blipFill>
              <a:blip r:embed="rId13"/>
              <a:srcRect/>
              <a:stretch>
                <a:fillRect/>
              </a:stretch>
            </p:blipFill>
            <p:spPr bwMode="auto">
              <a:xfrm>
                <a:off x="2341" y="2225"/>
                <a:ext cx="340" cy="24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55" name="Picture 131"/>
              <p:cNvPicPr>
                <a:picLocks noChangeAspect="1" noChangeArrowheads="1"/>
              </p:cNvPicPr>
              <p:nvPr/>
            </p:nvPicPr>
            <p:blipFill>
              <a:blip r:embed="rId14"/>
              <a:srcRect/>
              <a:stretch>
                <a:fillRect/>
              </a:stretch>
            </p:blipFill>
            <p:spPr bwMode="auto">
              <a:xfrm>
                <a:off x="2373" y="2248"/>
                <a:ext cx="276" cy="1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56" name="Freeform 132"/>
              <p:cNvSpPr>
                <a:spLocks/>
              </p:cNvSpPr>
              <p:nvPr/>
            </p:nvSpPr>
            <p:spPr bwMode="auto">
              <a:xfrm>
                <a:off x="2374" y="2249"/>
                <a:ext cx="275" cy="167"/>
              </a:xfrm>
              <a:custGeom>
                <a:avLst/>
                <a:gdLst/>
                <a:ahLst/>
                <a:cxnLst>
                  <a:cxn ang="0">
                    <a:pos x="75" y="0"/>
                  </a:cxn>
                  <a:cxn ang="0">
                    <a:pos x="78" y="42"/>
                  </a:cxn>
                  <a:cxn ang="0">
                    <a:pos x="268" y="26"/>
                  </a:cxn>
                  <a:cxn ang="0">
                    <a:pos x="275" y="110"/>
                  </a:cxn>
                  <a:cxn ang="0">
                    <a:pos x="85" y="125"/>
                  </a:cxn>
                  <a:cxn ang="0">
                    <a:pos x="88" y="167"/>
                  </a:cxn>
                  <a:cxn ang="0">
                    <a:pos x="0" y="90"/>
                  </a:cxn>
                  <a:cxn ang="0">
                    <a:pos x="75" y="0"/>
                  </a:cxn>
                </a:cxnLst>
                <a:rect l="0" t="0" r="r" b="b"/>
                <a:pathLst>
                  <a:path w="275" h="167">
                    <a:moveTo>
                      <a:pt x="75" y="0"/>
                    </a:moveTo>
                    <a:lnTo>
                      <a:pt x="78" y="42"/>
                    </a:lnTo>
                    <a:lnTo>
                      <a:pt x="268" y="26"/>
                    </a:lnTo>
                    <a:lnTo>
                      <a:pt x="275" y="110"/>
                    </a:lnTo>
                    <a:lnTo>
                      <a:pt x="85" y="125"/>
                    </a:lnTo>
                    <a:lnTo>
                      <a:pt x="88" y="167"/>
                    </a:lnTo>
                    <a:lnTo>
                      <a:pt x="0" y="90"/>
                    </a:lnTo>
                    <a:lnTo>
                      <a:pt x="75" y="0"/>
                    </a:lnTo>
                    <a:close/>
                  </a:path>
                </a:pathLst>
              </a:custGeom>
              <a:noFill/>
              <a:ln w="6" cap="flat">
                <a:solidFill>
                  <a:srgbClr val="4A7EB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1157" name="Picture 133"/>
              <p:cNvPicPr>
                <a:picLocks noChangeAspect="1" noChangeArrowheads="1"/>
              </p:cNvPicPr>
              <p:nvPr/>
            </p:nvPicPr>
            <p:blipFill>
              <a:blip r:embed="rId15"/>
              <a:srcRect/>
              <a:stretch>
                <a:fillRect/>
              </a:stretch>
            </p:blipFill>
            <p:spPr bwMode="auto">
              <a:xfrm>
                <a:off x="3439" y="2121"/>
                <a:ext cx="310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58" name="Picture 134"/>
              <p:cNvPicPr>
                <a:picLocks noChangeAspect="1" noChangeArrowheads="1"/>
              </p:cNvPicPr>
              <p:nvPr/>
            </p:nvPicPr>
            <p:blipFill>
              <a:blip r:embed="rId16"/>
              <a:srcRect/>
              <a:stretch>
                <a:fillRect/>
              </a:stretch>
            </p:blipFill>
            <p:spPr bwMode="auto">
              <a:xfrm>
                <a:off x="3439" y="2121"/>
                <a:ext cx="310" cy="24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59" name="Picture 135"/>
              <p:cNvPicPr>
                <a:picLocks noChangeAspect="1" noChangeArrowheads="1"/>
              </p:cNvPicPr>
              <p:nvPr/>
            </p:nvPicPr>
            <p:blipFill>
              <a:blip r:embed="rId17"/>
              <a:srcRect/>
              <a:stretch>
                <a:fillRect/>
              </a:stretch>
            </p:blipFill>
            <p:spPr bwMode="auto">
              <a:xfrm>
                <a:off x="3471" y="2142"/>
                <a:ext cx="245" cy="16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60" name="Freeform 136"/>
              <p:cNvSpPr>
                <a:spLocks/>
              </p:cNvSpPr>
              <p:nvPr/>
            </p:nvSpPr>
            <p:spPr bwMode="auto">
              <a:xfrm>
                <a:off x="3471" y="2143"/>
                <a:ext cx="244" cy="167"/>
              </a:xfrm>
              <a:custGeom>
                <a:avLst/>
                <a:gdLst/>
                <a:ahLst/>
                <a:cxnLst>
                  <a:cxn ang="0">
                    <a:pos x="172" y="167"/>
                  </a:cxn>
                  <a:cxn ang="0">
                    <a:pos x="167" y="125"/>
                  </a:cxn>
                  <a:cxn ang="0">
                    <a:pos x="9" y="142"/>
                  </a:cxn>
                  <a:cxn ang="0">
                    <a:pos x="0" y="59"/>
                  </a:cxn>
                  <a:cxn ang="0">
                    <a:pos x="159" y="42"/>
                  </a:cxn>
                  <a:cxn ang="0">
                    <a:pos x="155" y="0"/>
                  </a:cxn>
                  <a:cxn ang="0">
                    <a:pos x="244" y="75"/>
                  </a:cxn>
                  <a:cxn ang="0">
                    <a:pos x="172" y="167"/>
                  </a:cxn>
                </a:cxnLst>
                <a:rect l="0" t="0" r="r" b="b"/>
                <a:pathLst>
                  <a:path w="244" h="167">
                    <a:moveTo>
                      <a:pt x="172" y="167"/>
                    </a:moveTo>
                    <a:lnTo>
                      <a:pt x="167" y="125"/>
                    </a:lnTo>
                    <a:lnTo>
                      <a:pt x="9" y="142"/>
                    </a:lnTo>
                    <a:lnTo>
                      <a:pt x="0" y="59"/>
                    </a:lnTo>
                    <a:lnTo>
                      <a:pt x="159" y="42"/>
                    </a:lnTo>
                    <a:lnTo>
                      <a:pt x="155" y="0"/>
                    </a:lnTo>
                    <a:lnTo>
                      <a:pt x="244" y="75"/>
                    </a:lnTo>
                    <a:lnTo>
                      <a:pt x="172" y="167"/>
                    </a:lnTo>
                    <a:close/>
                  </a:path>
                </a:pathLst>
              </a:custGeom>
              <a:noFill/>
              <a:ln w="6" cap="flat">
                <a:solidFill>
                  <a:srgbClr val="4A7EB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1161" name="Picture 137"/>
              <p:cNvPicPr>
                <a:picLocks noChangeAspect="1" noChangeArrowheads="1"/>
              </p:cNvPicPr>
              <p:nvPr/>
            </p:nvPicPr>
            <p:blipFill>
              <a:blip r:embed="rId18"/>
              <a:srcRect/>
              <a:stretch>
                <a:fillRect/>
              </a:stretch>
            </p:blipFill>
            <p:spPr bwMode="auto">
              <a:xfrm>
                <a:off x="2831" y="1654"/>
                <a:ext cx="235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62" name="Picture 138"/>
              <p:cNvPicPr>
                <a:picLocks noChangeAspect="1" noChangeArrowheads="1"/>
              </p:cNvPicPr>
              <p:nvPr/>
            </p:nvPicPr>
            <p:blipFill>
              <a:blip r:embed="rId19"/>
              <a:srcRect/>
              <a:stretch>
                <a:fillRect/>
              </a:stretch>
            </p:blipFill>
            <p:spPr bwMode="auto">
              <a:xfrm>
                <a:off x="2831" y="1654"/>
                <a:ext cx="235" cy="3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163" name="Rectangle 139"/>
              <p:cNvSpPr>
                <a:spLocks noChangeArrowheads="1"/>
              </p:cNvSpPr>
              <p:nvPr/>
            </p:nvSpPr>
            <p:spPr bwMode="auto">
              <a:xfrm>
                <a:off x="2865" y="1673"/>
                <a:ext cx="164" cy="5"/>
              </a:xfrm>
              <a:prstGeom prst="rect">
                <a:avLst/>
              </a:prstGeom>
              <a:solidFill>
                <a:srgbClr val="A6C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4" name="Rectangle 140"/>
              <p:cNvSpPr>
                <a:spLocks noChangeArrowheads="1"/>
              </p:cNvSpPr>
              <p:nvPr/>
            </p:nvSpPr>
            <p:spPr bwMode="auto">
              <a:xfrm>
                <a:off x="2865" y="1678"/>
                <a:ext cx="164" cy="14"/>
              </a:xfrm>
              <a:prstGeom prst="rect">
                <a:avLst/>
              </a:prstGeom>
              <a:solidFill>
                <a:srgbClr val="A4C5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5" name="Rectangle 141"/>
              <p:cNvSpPr>
                <a:spLocks noChangeArrowheads="1"/>
              </p:cNvSpPr>
              <p:nvPr/>
            </p:nvSpPr>
            <p:spPr bwMode="auto">
              <a:xfrm>
                <a:off x="2865" y="1692"/>
                <a:ext cx="164" cy="7"/>
              </a:xfrm>
              <a:prstGeom prst="rect">
                <a:avLst/>
              </a:prstGeom>
              <a:solidFill>
                <a:srgbClr val="A6C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6" name="Rectangle 142"/>
              <p:cNvSpPr>
                <a:spLocks noChangeArrowheads="1"/>
              </p:cNvSpPr>
              <p:nvPr/>
            </p:nvSpPr>
            <p:spPr bwMode="auto">
              <a:xfrm>
                <a:off x="2865" y="1699"/>
                <a:ext cx="164" cy="8"/>
              </a:xfrm>
              <a:prstGeom prst="rect">
                <a:avLst/>
              </a:prstGeom>
              <a:solidFill>
                <a:srgbClr val="A8C7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7" name="Rectangle 143"/>
              <p:cNvSpPr>
                <a:spLocks noChangeArrowheads="1"/>
              </p:cNvSpPr>
              <p:nvPr/>
            </p:nvSpPr>
            <p:spPr bwMode="auto">
              <a:xfrm>
                <a:off x="2865" y="1707"/>
                <a:ext cx="164" cy="7"/>
              </a:xfrm>
              <a:prstGeom prst="rect">
                <a:avLst/>
              </a:prstGeom>
              <a:solidFill>
                <a:srgbClr val="AAC8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8" name="Rectangle 144"/>
              <p:cNvSpPr>
                <a:spLocks noChangeArrowheads="1"/>
              </p:cNvSpPr>
              <p:nvPr/>
            </p:nvSpPr>
            <p:spPr bwMode="auto">
              <a:xfrm>
                <a:off x="2865" y="1714"/>
                <a:ext cx="164" cy="7"/>
              </a:xfrm>
              <a:prstGeom prst="rect">
                <a:avLst/>
              </a:prstGeom>
              <a:solidFill>
                <a:srgbClr val="ACC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69" name="Rectangle 145"/>
              <p:cNvSpPr>
                <a:spLocks noChangeArrowheads="1"/>
              </p:cNvSpPr>
              <p:nvPr/>
            </p:nvSpPr>
            <p:spPr bwMode="auto">
              <a:xfrm>
                <a:off x="2865" y="1721"/>
                <a:ext cx="164" cy="7"/>
              </a:xfrm>
              <a:prstGeom prst="rect">
                <a:avLst/>
              </a:prstGeom>
              <a:solidFill>
                <a:srgbClr val="AECA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0" name="Rectangle 146"/>
              <p:cNvSpPr>
                <a:spLocks noChangeArrowheads="1"/>
              </p:cNvSpPr>
              <p:nvPr/>
            </p:nvSpPr>
            <p:spPr bwMode="auto">
              <a:xfrm>
                <a:off x="2865" y="1728"/>
                <a:ext cx="164" cy="7"/>
              </a:xfrm>
              <a:prstGeom prst="rect">
                <a:avLst/>
              </a:prstGeom>
              <a:solidFill>
                <a:srgbClr val="B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1" name="Rectangle 147"/>
              <p:cNvSpPr>
                <a:spLocks noChangeArrowheads="1"/>
              </p:cNvSpPr>
              <p:nvPr/>
            </p:nvSpPr>
            <p:spPr bwMode="auto">
              <a:xfrm>
                <a:off x="2865" y="1735"/>
                <a:ext cx="164" cy="7"/>
              </a:xfrm>
              <a:prstGeom prst="rect">
                <a:avLst/>
              </a:prstGeom>
              <a:solidFill>
                <a:srgbClr val="B2CD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2" name="Rectangle 148"/>
              <p:cNvSpPr>
                <a:spLocks noChangeArrowheads="1"/>
              </p:cNvSpPr>
              <p:nvPr/>
            </p:nvSpPr>
            <p:spPr bwMode="auto">
              <a:xfrm>
                <a:off x="2865" y="1742"/>
                <a:ext cx="164" cy="8"/>
              </a:xfrm>
              <a:prstGeom prst="rect">
                <a:avLst/>
              </a:prstGeom>
              <a:solidFill>
                <a:srgbClr val="B4CE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3" name="Rectangle 149"/>
              <p:cNvSpPr>
                <a:spLocks noChangeArrowheads="1"/>
              </p:cNvSpPr>
              <p:nvPr/>
            </p:nvSpPr>
            <p:spPr bwMode="auto">
              <a:xfrm>
                <a:off x="2865" y="1750"/>
                <a:ext cx="164" cy="6"/>
              </a:xfrm>
              <a:prstGeom prst="rect">
                <a:avLst/>
              </a:prstGeom>
              <a:solidFill>
                <a:srgbClr val="B6C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4" name="Rectangle 150"/>
              <p:cNvSpPr>
                <a:spLocks noChangeArrowheads="1"/>
              </p:cNvSpPr>
              <p:nvPr/>
            </p:nvSpPr>
            <p:spPr bwMode="auto">
              <a:xfrm>
                <a:off x="2865" y="1756"/>
                <a:ext cx="164" cy="7"/>
              </a:xfrm>
              <a:prstGeom prst="rect">
                <a:avLst/>
              </a:prstGeom>
              <a:solidFill>
                <a:srgbClr val="B8D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5" name="Rectangle 151"/>
              <p:cNvSpPr>
                <a:spLocks noChangeArrowheads="1"/>
              </p:cNvSpPr>
              <p:nvPr/>
            </p:nvSpPr>
            <p:spPr bwMode="auto">
              <a:xfrm>
                <a:off x="2865" y="1763"/>
                <a:ext cx="164" cy="7"/>
              </a:xfrm>
              <a:prstGeom prst="rect">
                <a:avLst/>
              </a:prstGeom>
              <a:solidFill>
                <a:srgbClr val="BAD2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6" name="Rectangle 152"/>
              <p:cNvSpPr>
                <a:spLocks noChangeArrowheads="1"/>
              </p:cNvSpPr>
              <p:nvPr/>
            </p:nvSpPr>
            <p:spPr bwMode="auto">
              <a:xfrm>
                <a:off x="2865" y="1770"/>
                <a:ext cx="164" cy="9"/>
              </a:xfrm>
              <a:prstGeom prst="rect">
                <a:avLst/>
              </a:prstGeom>
              <a:solidFill>
                <a:srgbClr val="BCD3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7" name="Rectangle 153"/>
              <p:cNvSpPr>
                <a:spLocks noChangeArrowheads="1"/>
              </p:cNvSpPr>
              <p:nvPr/>
            </p:nvSpPr>
            <p:spPr bwMode="auto">
              <a:xfrm>
                <a:off x="2865" y="1779"/>
                <a:ext cx="164" cy="8"/>
              </a:xfrm>
              <a:prstGeom prst="rect">
                <a:avLst/>
              </a:prstGeom>
              <a:solidFill>
                <a:srgbClr val="BED4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8" name="Rectangle 154"/>
              <p:cNvSpPr>
                <a:spLocks noChangeArrowheads="1"/>
              </p:cNvSpPr>
              <p:nvPr/>
            </p:nvSpPr>
            <p:spPr bwMode="auto">
              <a:xfrm>
                <a:off x="2865" y="1787"/>
                <a:ext cx="164" cy="10"/>
              </a:xfrm>
              <a:prstGeom prst="rect">
                <a:avLst/>
              </a:prstGeom>
              <a:solidFill>
                <a:srgbClr val="C0D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79" name="Rectangle 155"/>
              <p:cNvSpPr>
                <a:spLocks noChangeArrowheads="1"/>
              </p:cNvSpPr>
              <p:nvPr/>
            </p:nvSpPr>
            <p:spPr bwMode="auto">
              <a:xfrm>
                <a:off x="2865" y="1797"/>
                <a:ext cx="164" cy="8"/>
              </a:xfrm>
              <a:prstGeom prst="rect">
                <a:avLst/>
              </a:prstGeom>
              <a:solidFill>
                <a:srgbClr val="C2D7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0" name="Rectangle 156"/>
              <p:cNvSpPr>
                <a:spLocks noChangeArrowheads="1"/>
              </p:cNvSpPr>
              <p:nvPr/>
            </p:nvSpPr>
            <p:spPr bwMode="auto">
              <a:xfrm>
                <a:off x="2865" y="1805"/>
                <a:ext cx="164" cy="9"/>
              </a:xfrm>
              <a:prstGeom prst="rect">
                <a:avLst/>
              </a:prstGeom>
              <a:solidFill>
                <a:srgbClr val="C4D8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1" name="Rectangle 157"/>
              <p:cNvSpPr>
                <a:spLocks noChangeArrowheads="1"/>
              </p:cNvSpPr>
              <p:nvPr/>
            </p:nvSpPr>
            <p:spPr bwMode="auto">
              <a:xfrm>
                <a:off x="2865" y="1814"/>
                <a:ext cx="164" cy="8"/>
              </a:xfrm>
              <a:prstGeom prst="rect">
                <a:avLst/>
              </a:prstGeom>
              <a:solidFill>
                <a:srgbClr val="C6D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2" name="Rectangle 158"/>
              <p:cNvSpPr>
                <a:spLocks noChangeArrowheads="1"/>
              </p:cNvSpPr>
              <p:nvPr/>
            </p:nvSpPr>
            <p:spPr bwMode="auto">
              <a:xfrm>
                <a:off x="2865" y="1822"/>
                <a:ext cx="164" cy="6"/>
              </a:xfrm>
              <a:prstGeom prst="rect">
                <a:avLst/>
              </a:prstGeom>
              <a:solidFill>
                <a:srgbClr val="C7DB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3" name="Rectangle 159"/>
              <p:cNvSpPr>
                <a:spLocks noChangeArrowheads="1"/>
              </p:cNvSpPr>
              <p:nvPr/>
            </p:nvSpPr>
            <p:spPr bwMode="auto">
              <a:xfrm>
                <a:off x="2865" y="1828"/>
                <a:ext cx="164" cy="10"/>
              </a:xfrm>
              <a:prstGeom prst="rect">
                <a:avLst/>
              </a:prstGeom>
              <a:solidFill>
                <a:srgbClr val="C9DB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4" name="Rectangle 160"/>
              <p:cNvSpPr>
                <a:spLocks noChangeArrowheads="1"/>
              </p:cNvSpPr>
              <p:nvPr/>
            </p:nvSpPr>
            <p:spPr bwMode="auto">
              <a:xfrm>
                <a:off x="2865" y="1838"/>
                <a:ext cx="164" cy="7"/>
              </a:xfrm>
              <a:prstGeom prst="rect">
                <a:avLst/>
              </a:prstGeom>
              <a:solidFill>
                <a:srgbClr val="CADD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5" name="Rectangle 161"/>
              <p:cNvSpPr>
                <a:spLocks noChangeArrowheads="1"/>
              </p:cNvSpPr>
              <p:nvPr/>
            </p:nvSpPr>
            <p:spPr bwMode="auto">
              <a:xfrm>
                <a:off x="2865" y="1845"/>
                <a:ext cx="164" cy="6"/>
              </a:xfrm>
              <a:prstGeom prst="rect">
                <a:avLst/>
              </a:prstGeom>
              <a:solidFill>
                <a:srgbClr val="CCDD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6" name="Rectangle 162"/>
              <p:cNvSpPr>
                <a:spLocks noChangeArrowheads="1"/>
              </p:cNvSpPr>
              <p:nvPr/>
            </p:nvSpPr>
            <p:spPr bwMode="auto">
              <a:xfrm>
                <a:off x="2865" y="1851"/>
                <a:ext cx="164" cy="7"/>
              </a:xfrm>
              <a:prstGeom prst="rect">
                <a:avLst/>
              </a:prstGeom>
              <a:solidFill>
                <a:srgbClr val="CDD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7" name="Rectangle 163"/>
              <p:cNvSpPr>
                <a:spLocks noChangeArrowheads="1"/>
              </p:cNvSpPr>
              <p:nvPr/>
            </p:nvSpPr>
            <p:spPr bwMode="auto">
              <a:xfrm>
                <a:off x="2865" y="1858"/>
                <a:ext cx="164" cy="9"/>
              </a:xfrm>
              <a:prstGeom prst="rect">
                <a:avLst/>
              </a:prstGeom>
              <a:solidFill>
                <a:srgbClr val="CFE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8" name="Rectangle 164"/>
              <p:cNvSpPr>
                <a:spLocks noChangeArrowheads="1"/>
              </p:cNvSpPr>
              <p:nvPr/>
            </p:nvSpPr>
            <p:spPr bwMode="auto">
              <a:xfrm>
                <a:off x="2865" y="1867"/>
                <a:ext cx="164" cy="9"/>
              </a:xfrm>
              <a:prstGeom prst="rect">
                <a:avLst/>
              </a:prstGeom>
              <a:solidFill>
                <a:srgbClr val="D1E1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89" name="Rectangle 165"/>
              <p:cNvSpPr>
                <a:spLocks noChangeArrowheads="1"/>
              </p:cNvSpPr>
              <p:nvPr/>
            </p:nvSpPr>
            <p:spPr bwMode="auto">
              <a:xfrm>
                <a:off x="2865" y="1876"/>
                <a:ext cx="164" cy="10"/>
              </a:xfrm>
              <a:prstGeom prst="rect">
                <a:avLst/>
              </a:prstGeom>
              <a:solidFill>
                <a:srgbClr val="D3E2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0" name="Rectangle 166"/>
              <p:cNvSpPr>
                <a:spLocks noChangeArrowheads="1"/>
              </p:cNvSpPr>
              <p:nvPr/>
            </p:nvSpPr>
            <p:spPr bwMode="auto">
              <a:xfrm>
                <a:off x="2865" y="1886"/>
                <a:ext cx="164" cy="12"/>
              </a:xfrm>
              <a:prstGeom prst="rect">
                <a:avLst/>
              </a:prstGeom>
              <a:solidFill>
                <a:srgbClr val="D5E3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1" name="Rectangle 167"/>
              <p:cNvSpPr>
                <a:spLocks noChangeArrowheads="1"/>
              </p:cNvSpPr>
              <p:nvPr/>
            </p:nvSpPr>
            <p:spPr bwMode="auto">
              <a:xfrm>
                <a:off x="2865" y="1898"/>
                <a:ext cx="164" cy="8"/>
              </a:xfrm>
              <a:prstGeom prst="rect">
                <a:avLst/>
              </a:prstGeom>
              <a:solidFill>
                <a:srgbClr val="D7E5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2" name="Rectangle 168"/>
              <p:cNvSpPr>
                <a:spLocks noChangeArrowheads="1"/>
              </p:cNvSpPr>
              <p:nvPr/>
            </p:nvSpPr>
            <p:spPr bwMode="auto">
              <a:xfrm>
                <a:off x="2865" y="1906"/>
                <a:ext cx="164" cy="10"/>
              </a:xfrm>
              <a:prstGeom prst="rect">
                <a:avLst/>
              </a:prstGeom>
              <a:solidFill>
                <a:srgbClr val="D9E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3" name="Rectangle 169"/>
              <p:cNvSpPr>
                <a:spLocks noChangeArrowheads="1"/>
              </p:cNvSpPr>
              <p:nvPr/>
            </p:nvSpPr>
            <p:spPr bwMode="auto">
              <a:xfrm>
                <a:off x="2865" y="1916"/>
                <a:ext cx="164" cy="8"/>
              </a:xfrm>
              <a:prstGeom prst="rect">
                <a:avLst/>
              </a:prstGeom>
              <a:solidFill>
                <a:srgbClr val="DBE7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4" name="Rectangle 170"/>
              <p:cNvSpPr>
                <a:spLocks noChangeArrowheads="1"/>
              </p:cNvSpPr>
              <p:nvPr/>
            </p:nvSpPr>
            <p:spPr bwMode="auto">
              <a:xfrm>
                <a:off x="2865" y="1924"/>
                <a:ext cx="164" cy="9"/>
              </a:xfrm>
              <a:prstGeom prst="rect">
                <a:avLst/>
              </a:prstGeom>
              <a:solidFill>
                <a:srgbClr val="DDE8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5" name="Rectangle 171"/>
              <p:cNvSpPr>
                <a:spLocks noChangeArrowheads="1"/>
              </p:cNvSpPr>
              <p:nvPr/>
            </p:nvSpPr>
            <p:spPr bwMode="auto">
              <a:xfrm>
                <a:off x="2865" y="1933"/>
                <a:ext cx="164" cy="12"/>
              </a:xfrm>
              <a:prstGeom prst="rect">
                <a:avLst/>
              </a:prstGeom>
              <a:solidFill>
                <a:srgbClr val="DFEA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6" name="Rectangle 172"/>
              <p:cNvSpPr>
                <a:spLocks noChangeArrowheads="1"/>
              </p:cNvSpPr>
              <p:nvPr/>
            </p:nvSpPr>
            <p:spPr bwMode="auto">
              <a:xfrm>
                <a:off x="2865" y="1945"/>
                <a:ext cx="164" cy="9"/>
              </a:xfrm>
              <a:prstGeom prst="rect">
                <a:avLst/>
              </a:prstGeom>
              <a:solidFill>
                <a:srgbClr val="E1E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7" name="Rectangle 173"/>
              <p:cNvSpPr>
                <a:spLocks noChangeArrowheads="1"/>
              </p:cNvSpPr>
              <p:nvPr/>
            </p:nvSpPr>
            <p:spPr bwMode="auto">
              <a:xfrm>
                <a:off x="2865" y="1954"/>
                <a:ext cx="164" cy="4"/>
              </a:xfrm>
              <a:prstGeom prst="rect">
                <a:avLst/>
              </a:prstGeom>
              <a:solidFill>
                <a:srgbClr val="E3ED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8" name="Freeform 174"/>
              <p:cNvSpPr>
                <a:spLocks/>
              </p:cNvSpPr>
              <p:nvPr/>
            </p:nvSpPr>
            <p:spPr bwMode="auto">
              <a:xfrm>
                <a:off x="2866" y="1674"/>
                <a:ext cx="163" cy="283"/>
              </a:xfrm>
              <a:custGeom>
                <a:avLst/>
                <a:gdLst/>
                <a:ahLst/>
                <a:cxnLst>
                  <a:cxn ang="0">
                    <a:pos x="163" y="72"/>
                  </a:cxn>
                  <a:cxn ang="0">
                    <a:pos x="122" y="78"/>
                  </a:cxn>
                  <a:cxn ang="0">
                    <a:pos x="148" y="271"/>
                  </a:cxn>
                  <a:cxn ang="0">
                    <a:pos x="67" y="283"/>
                  </a:cxn>
                  <a:cxn ang="0">
                    <a:pos x="41" y="89"/>
                  </a:cxn>
                  <a:cxn ang="0">
                    <a:pos x="0" y="95"/>
                  </a:cxn>
                  <a:cxn ang="0">
                    <a:pos x="70" y="0"/>
                  </a:cxn>
                  <a:cxn ang="0">
                    <a:pos x="163" y="72"/>
                  </a:cxn>
                </a:cxnLst>
                <a:rect l="0" t="0" r="r" b="b"/>
                <a:pathLst>
                  <a:path w="163" h="283">
                    <a:moveTo>
                      <a:pt x="163" y="72"/>
                    </a:moveTo>
                    <a:lnTo>
                      <a:pt x="122" y="78"/>
                    </a:lnTo>
                    <a:lnTo>
                      <a:pt x="148" y="271"/>
                    </a:lnTo>
                    <a:lnTo>
                      <a:pt x="67" y="283"/>
                    </a:lnTo>
                    <a:lnTo>
                      <a:pt x="41" y="89"/>
                    </a:lnTo>
                    <a:lnTo>
                      <a:pt x="0" y="95"/>
                    </a:lnTo>
                    <a:lnTo>
                      <a:pt x="70" y="0"/>
                    </a:lnTo>
                    <a:lnTo>
                      <a:pt x="163" y="72"/>
                    </a:lnTo>
                    <a:close/>
                  </a:path>
                </a:pathLst>
              </a:custGeom>
              <a:noFill/>
              <a:ln w="6" cap="flat">
                <a:solidFill>
                  <a:srgbClr val="4A7EBB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1199" name="Picture 175"/>
              <p:cNvPicPr>
                <a:picLocks noChangeAspect="1" noChangeArrowheads="1"/>
              </p:cNvPicPr>
              <p:nvPr/>
            </p:nvPicPr>
            <p:blipFill>
              <a:blip r:embed="rId20"/>
              <a:srcRect/>
              <a:stretch>
                <a:fillRect/>
              </a:stretch>
            </p:blipFill>
            <p:spPr bwMode="auto">
              <a:xfrm>
                <a:off x="2974" y="2592"/>
                <a:ext cx="235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200" name="Picture 176"/>
              <p:cNvPicPr>
                <a:picLocks noChangeAspect="1" noChangeArrowheads="1"/>
              </p:cNvPicPr>
              <p:nvPr/>
            </p:nvPicPr>
            <p:blipFill>
              <a:blip r:embed="rId21"/>
              <a:srcRect/>
              <a:stretch>
                <a:fillRect/>
              </a:stretch>
            </p:blipFill>
            <p:spPr bwMode="auto">
              <a:xfrm>
                <a:off x="2974" y="2592"/>
                <a:ext cx="235" cy="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01" name="Rectangle 177"/>
              <p:cNvSpPr>
                <a:spLocks noChangeArrowheads="1"/>
              </p:cNvSpPr>
              <p:nvPr/>
            </p:nvSpPr>
            <p:spPr bwMode="auto">
              <a:xfrm>
                <a:off x="3010" y="2610"/>
                <a:ext cx="165" cy="7"/>
              </a:xfrm>
              <a:prstGeom prst="rect">
                <a:avLst/>
              </a:prstGeom>
              <a:solidFill>
                <a:srgbClr val="E3ED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2" name="Rectangle 178"/>
              <p:cNvSpPr>
                <a:spLocks noChangeArrowheads="1"/>
              </p:cNvSpPr>
              <p:nvPr/>
            </p:nvSpPr>
            <p:spPr bwMode="auto">
              <a:xfrm>
                <a:off x="3010" y="2617"/>
                <a:ext cx="165" cy="8"/>
              </a:xfrm>
              <a:prstGeom prst="rect">
                <a:avLst/>
              </a:prstGeom>
              <a:solidFill>
                <a:srgbClr val="E5EE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3" name="Rectangle 179"/>
              <p:cNvSpPr>
                <a:spLocks noChangeArrowheads="1"/>
              </p:cNvSpPr>
              <p:nvPr/>
            </p:nvSpPr>
            <p:spPr bwMode="auto">
              <a:xfrm>
                <a:off x="3010" y="2625"/>
                <a:ext cx="165" cy="10"/>
              </a:xfrm>
              <a:prstGeom prst="rect">
                <a:avLst/>
              </a:prstGeom>
              <a:solidFill>
                <a:srgbClr val="E3ED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4" name="Rectangle 180"/>
              <p:cNvSpPr>
                <a:spLocks noChangeArrowheads="1"/>
              </p:cNvSpPr>
              <p:nvPr/>
            </p:nvSpPr>
            <p:spPr bwMode="auto">
              <a:xfrm>
                <a:off x="3010" y="2635"/>
                <a:ext cx="165" cy="10"/>
              </a:xfrm>
              <a:prstGeom prst="rect">
                <a:avLst/>
              </a:prstGeom>
              <a:solidFill>
                <a:srgbClr val="E1E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5" name="Rectangle 181"/>
              <p:cNvSpPr>
                <a:spLocks noChangeArrowheads="1"/>
              </p:cNvSpPr>
              <p:nvPr/>
            </p:nvSpPr>
            <p:spPr bwMode="auto">
              <a:xfrm>
                <a:off x="3010" y="2645"/>
                <a:ext cx="165" cy="12"/>
              </a:xfrm>
              <a:prstGeom prst="rect">
                <a:avLst/>
              </a:prstGeom>
              <a:solidFill>
                <a:srgbClr val="DFEA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6" name="Rectangle 182"/>
              <p:cNvSpPr>
                <a:spLocks noChangeArrowheads="1"/>
              </p:cNvSpPr>
              <p:nvPr/>
            </p:nvSpPr>
            <p:spPr bwMode="auto">
              <a:xfrm>
                <a:off x="3010" y="2657"/>
                <a:ext cx="165" cy="8"/>
              </a:xfrm>
              <a:prstGeom prst="rect">
                <a:avLst/>
              </a:prstGeom>
              <a:solidFill>
                <a:srgbClr val="DDE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7" name="Rectangle 183"/>
              <p:cNvSpPr>
                <a:spLocks noChangeArrowheads="1"/>
              </p:cNvSpPr>
              <p:nvPr/>
            </p:nvSpPr>
            <p:spPr bwMode="auto">
              <a:xfrm>
                <a:off x="3010" y="2665"/>
                <a:ext cx="165" cy="9"/>
              </a:xfrm>
              <a:prstGeom prst="rect">
                <a:avLst/>
              </a:prstGeom>
              <a:solidFill>
                <a:srgbClr val="DBE8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8" name="Rectangle 184"/>
              <p:cNvSpPr>
                <a:spLocks noChangeArrowheads="1"/>
              </p:cNvSpPr>
              <p:nvPr/>
            </p:nvSpPr>
            <p:spPr bwMode="auto">
              <a:xfrm>
                <a:off x="3010" y="2674"/>
                <a:ext cx="165" cy="9"/>
              </a:xfrm>
              <a:prstGeom prst="rect">
                <a:avLst/>
              </a:prstGeom>
              <a:solidFill>
                <a:srgbClr val="D9E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09" name="Rectangle 185"/>
              <p:cNvSpPr>
                <a:spLocks noChangeArrowheads="1"/>
              </p:cNvSpPr>
              <p:nvPr/>
            </p:nvSpPr>
            <p:spPr bwMode="auto">
              <a:xfrm>
                <a:off x="3010" y="2683"/>
                <a:ext cx="165" cy="9"/>
              </a:xfrm>
              <a:prstGeom prst="rect">
                <a:avLst/>
              </a:prstGeom>
              <a:solidFill>
                <a:srgbClr val="D7E5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0" name="Rectangle 186"/>
              <p:cNvSpPr>
                <a:spLocks noChangeArrowheads="1"/>
              </p:cNvSpPr>
              <p:nvPr/>
            </p:nvSpPr>
            <p:spPr bwMode="auto">
              <a:xfrm>
                <a:off x="3010" y="2692"/>
                <a:ext cx="165" cy="11"/>
              </a:xfrm>
              <a:prstGeom prst="rect">
                <a:avLst/>
              </a:prstGeom>
              <a:solidFill>
                <a:srgbClr val="D5E4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1" name="Rectangle 187"/>
              <p:cNvSpPr>
                <a:spLocks noChangeArrowheads="1"/>
              </p:cNvSpPr>
              <p:nvPr/>
            </p:nvSpPr>
            <p:spPr bwMode="auto">
              <a:xfrm>
                <a:off x="3010" y="2703"/>
                <a:ext cx="165" cy="6"/>
              </a:xfrm>
              <a:prstGeom prst="rect">
                <a:avLst/>
              </a:prstGeom>
              <a:solidFill>
                <a:srgbClr val="D4E2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2" name="Rectangle 188"/>
              <p:cNvSpPr>
                <a:spLocks noChangeArrowheads="1"/>
              </p:cNvSpPr>
              <p:nvPr/>
            </p:nvSpPr>
            <p:spPr bwMode="auto">
              <a:xfrm>
                <a:off x="3010" y="2709"/>
                <a:ext cx="165" cy="8"/>
              </a:xfrm>
              <a:prstGeom prst="rect">
                <a:avLst/>
              </a:prstGeom>
              <a:solidFill>
                <a:srgbClr val="D2E2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3" name="Rectangle 189"/>
              <p:cNvSpPr>
                <a:spLocks noChangeArrowheads="1"/>
              </p:cNvSpPr>
              <p:nvPr/>
            </p:nvSpPr>
            <p:spPr bwMode="auto">
              <a:xfrm>
                <a:off x="3010" y="2717"/>
                <a:ext cx="165" cy="10"/>
              </a:xfrm>
              <a:prstGeom prst="rect">
                <a:avLst/>
              </a:prstGeom>
              <a:solidFill>
                <a:srgbClr val="D0E1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4" name="Rectangle 190"/>
              <p:cNvSpPr>
                <a:spLocks noChangeArrowheads="1"/>
              </p:cNvSpPr>
              <p:nvPr/>
            </p:nvSpPr>
            <p:spPr bwMode="auto">
              <a:xfrm>
                <a:off x="3010" y="2727"/>
                <a:ext cx="165" cy="6"/>
              </a:xfrm>
              <a:prstGeom prst="rect">
                <a:avLst/>
              </a:prstGeom>
              <a:solidFill>
                <a:srgbClr val="CEE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5" name="Rectangle 191"/>
              <p:cNvSpPr>
                <a:spLocks noChangeArrowheads="1"/>
              </p:cNvSpPr>
              <p:nvPr/>
            </p:nvSpPr>
            <p:spPr bwMode="auto">
              <a:xfrm>
                <a:off x="3010" y="2733"/>
                <a:ext cx="165" cy="6"/>
              </a:xfrm>
              <a:prstGeom prst="rect">
                <a:avLst/>
              </a:prstGeom>
              <a:solidFill>
                <a:srgbClr val="CDDE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6" name="Rectangle 192"/>
              <p:cNvSpPr>
                <a:spLocks noChangeArrowheads="1"/>
              </p:cNvSpPr>
              <p:nvPr/>
            </p:nvSpPr>
            <p:spPr bwMode="auto">
              <a:xfrm>
                <a:off x="3010" y="2739"/>
                <a:ext cx="165" cy="12"/>
              </a:xfrm>
              <a:prstGeom prst="rect">
                <a:avLst/>
              </a:prstGeom>
              <a:solidFill>
                <a:srgbClr val="CBDD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7" name="Rectangle 193"/>
              <p:cNvSpPr>
                <a:spLocks noChangeArrowheads="1"/>
              </p:cNvSpPr>
              <p:nvPr/>
            </p:nvSpPr>
            <p:spPr bwMode="auto">
              <a:xfrm>
                <a:off x="3010" y="2751"/>
                <a:ext cx="165" cy="10"/>
              </a:xfrm>
              <a:prstGeom prst="rect">
                <a:avLst/>
              </a:prstGeom>
              <a:solidFill>
                <a:srgbClr val="C9D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8" name="Rectangle 194"/>
              <p:cNvSpPr>
                <a:spLocks noChangeArrowheads="1"/>
              </p:cNvSpPr>
              <p:nvPr/>
            </p:nvSpPr>
            <p:spPr bwMode="auto">
              <a:xfrm>
                <a:off x="3010" y="2761"/>
                <a:ext cx="165" cy="8"/>
              </a:xfrm>
              <a:prstGeom prst="rect">
                <a:avLst/>
              </a:prstGeom>
              <a:solidFill>
                <a:srgbClr val="C7DB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9" name="Rectangle 195"/>
              <p:cNvSpPr>
                <a:spLocks noChangeArrowheads="1"/>
              </p:cNvSpPr>
              <p:nvPr/>
            </p:nvSpPr>
            <p:spPr bwMode="auto">
              <a:xfrm>
                <a:off x="3010" y="2769"/>
                <a:ext cx="165" cy="6"/>
              </a:xfrm>
              <a:prstGeom prst="rect">
                <a:avLst/>
              </a:prstGeom>
              <a:solidFill>
                <a:srgbClr val="C6D9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0" name="Rectangle 196"/>
              <p:cNvSpPr>
                <a:spLocks noChangeArrowheads="1"/>
              </p:cNvSpPr>
              <p:nvPr/>
            </p:nvSpPr>
            <p:spPr bwMode="auto">
              <a:xfrm>
                <a:off x="3010" y="2775"/>
                <a:ext cx="165" cy="8"/>
              </a:xfrm>
              <a:prstGeom prst="rect">
                <a:avLst/>
              </a:prstGeom>
              <a:solidFill>
                <a:srgbClr val="C4D8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1" name="Rectangle 197"/>
              <p:cNvSpPr>
                <a:spLocks noChangeArrowheads="1"/>
              </p:cNvSpPr>
              <p:nvPr/>
            </p:nvSpPr>
            <p:spPr bwMode="auto">
              <a:xfrm>
                <a:off x="3010" y="2783"/>
                <a:ext cx="165" cy="10"/>
              </a:xfrm>
              <a:prstGeom prst="rect">
                <a:avLst/>
              </a:prstGeom>
              <a:solidFill>
                <a:srgbClr val="C2D7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2" name="Rectangle 198"/>
              <p:cNvSpPr>
                <a:spLocks noChangeArrowheads="1"/>
              </p:cNvSpPr>
              <p:nvPr/>
            </p:nvSpPr>
            <p:spPr bwMode="auto">
              <a:xfrm>
                <a:off x="3010" y="2793"/>
                <a:ext cx="165" cy="8"/>
              </a:xfrm>
              <a:prstGeom prst="rect">
                <a:avLst/>
              </a:prstGeom>
              <a:solidFill>
                <a:srgbClr val="C0D6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3" name="Rectangle 199"/>
              <p:cNvSpPr>
                <a:spLocks noChangeArrowheads="1"/>
              </p:cNvSpPr>
              <p:nvPr/>
            </p:nvSpPr>
            <p:spPr bwMode="auto">
              <a:xfrm>
                <a:off x="3010" y="2801"/>
                <a:ext cx="165" cy="8"/>
              </a:xfrm>
              <a:prstGeom prst="rect">
                <a:avLst/>
              </a:prstGeom>
              <a:solidFill>
                <a:srgbClr val="BED5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4" name="Rectangle 200"/>
              <p:cNvSpPr>
                <a:spLocks noChangeArrowheads="1"/>
              </p:cNvSpPr>
              <p:nvPr/>
            </p:nvSpPr>
            <p:spPr bwMode="auto">
              <a:xfrm>
                <a:off x="3010" y="2809"/>
                <a:ext cx="165" cy="4"/>
              </a:xfrm>
              <a:prstGeom prst="rect">
                <a:avLst/>
              </a:prstGeom>
              <a:solidFill>
                <a:srgbClr val="BDD3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5" name="Rectangle 201"/>
              <p:cNvSpPr>
                <a:spLocks noChangeArrowheads="1"/>
              </p:cNvSpPr>
              <p:nvPr/>
            </p:nvSpPr>
            <p:spPr bwMode="auto">
              <a:xfrm>
                <a:off x="3010" y="2813"/>
                <a:ext cx="165" cy="8"/>
              </a:xfrm>
              <a:prstGeom prst="rect">
                <a:avLst/>
              </a:prstGeom>
              <a:solidFill>
                <a:srgbClr val="BBD3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6" name="Rectangle 202"/>
              <p:cNvSpPr>
                <a:spLocks noChangeArrowheads="1"/>
              </p:cNvSpPr>
              <p:nvPr/>
            </p:nvSpPr>
            <p:spPr bwMode="auto">
              <a:xfrm>
                <a:off x="3010" y="2821"/>
                <a:ext cx="165" cy="7"/>
              </a:xfrm>
              <a:prstGeom prst="rect">
                <a:avLst/>
              </a:prstGeom>
              <a:solidFill>
                <a:srgbClr val="B9D1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7" name="Rectangle 203"/>
              <p:cNvSpPr>
                <a:spLocks noChangeArrowheads="1"/>
              </p:cNvSpPr>
              <p:nvPr/>
            </p:nvSpPr>
            <p:spPr bwMode="auto">
              <a:xfrm>
                <a:off x="3010" y="2828"/>
                <a:ext cx="165" cy="6"/>
              </a:xfrm>
              <a:prstGeom prst="rect">
                <a:avLst/>
              </a:prstGeom>
              <a:solidFill>
                <a:srgbClr val="B7D0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8" name="Rectangle 204"/>
              <p:cNvSpPr>
                <a:spLocks noChangeArrowheads="1"/>
              </p:cNvSpPr>
              <p:nvPr/>
            </p:nvSpPr>
            <p:spPr bwMode="auto">
              <a:xfrm>
                <a:off x="3010" y="2834"/>
                <a:ext cx="165" cy="8"/>
              </a:xfrm>
              <a:prstGeom prst="rect">
                <a:avLst/>
              </a:prstGeom>
              <a:solidFill>
                <a:srgbClr val="B5C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1230" name="Rectangle 206"/>
            <p:cNvSpPr>
              <a:spLocks noChangeArrowheads="1"/>
            </p:cNvSpPr>
            <p:nvPr/>
          </p:nvSpPr>
          <p:spPr bwMode="auto">
            <a:xfrm>
              <a:off x="3010" y="2842"/>
              <a:ext cx="165" cy="7"/>
            </a:xfrm>
            <a:prstGeom prst="rect">
              <a:avLst/>
            </a:prstGeom>
            <a:solidFill>
              <a:srgbClr val="B3CE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1" name="Rectangle 207"/>
            <p:cNvSpPr>
              <a:spLocks noChangeArrowheads="1"/>
            </p:cNvSpPr>
            <p:nvPr/>
          </p:nvSpPr>
          <p:spPr bwMode="auto">
            <a:xfrm>
              <a:off x="3010" y="2849"/>
              <a:ext cx="165" cy="7"/>
            </a:xfrm>
            <a:prstGeom prst="rect">
              <a:avLst/>
            </a:prstGeom>
            <a:solidFill>
              <a:srgbClr val="B1CD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2" name="Rectangle 208"/>
            <p:cNvSpPr>
              <a:spLocks noChangeArrowheads="1"/>
            </p:cNvSpPr>
            <p:nvPr/>
          </p:nvSpPr>
          <p:spPr bwMode="auto">
            <a:xfrm>
              <a:off x="3010" y="2856"/>
              <a:ext cx="165" cy="7"/>
            </a:xfrm>
            <a:prstGeom prst="rect">
              <a:avLst/>
            </a:prstGeom>
            <a:solidFill>
              <a:srgbClr val="AFCB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3" name="Rectangle 209"/>
            <p:cNvSpPr>
              <a:spLocks noChangeArrowheads="1"/>
            </p:cNvSpPr>
            <p:nvPr/>
          </p:nvSpPr>
          <p:spPr bwMode="auto">
            <a:xfrm>
              <a:off x="3010" y="2863"/>
              <a:ext cx="165" cy="7"/>
            </a:xfrm>
            <a:prstGeom prst="rect">
              <a:avLst/>
            </a:prstGeom>
            <a:solidFill>
              <a:srgbClr val="ADCA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4" name="Rectangle 210"/>
            <p:cNvSpPr>
              <a:spLocks noChangeArrowheads="1"/>
            </p:cNvSpPr>
            <p:nvPr/>
          </p:nvSpPr>
          <p:spPr bwMode="auto">
            <a:xfrm>
              <a:off x="3010" y="2870"/>
              <a:ext cx="165" cy="7"/>
            </a:xfrm>
            <a:prstGeom prst="rect">
              <a:avLst/>
            </a:prstGeom>
            <a:solidFill>
              <a:srgbClr val="ABC9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5" name="Rectangle 211"/>
            <p:cNvSpPr>
              <a:spLocks noChangeArrowheads="1"/>
            </p:cNvSpPr>
            <p:nvPr/>
          </p:nvSpPr>
          <p:spPr bwMode="auto">
            <a:xfrm>
              <a:off x="3010" y="2877"/>
              <a:ext cx="165" cy="6"/>
            </a:xfrm>
            <a:prstGeom prst="rect">
              <a:avLst/>
            </a:prstGeom>
            <a:solidFill>
              <a:srgbClr val="A9C8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6" name="Rectangle 212"/>
            <p:cNvSpPr>
              <a:spLocks noChangeArrowheads="1"/>
            </p:cNvSpPr>
            <p:nvPr/>
          </p:nvSpPr>
          <p:spPr bwMode="auto">
            <a:xfrm>
              <a:off x="3010" y="2883"/>
              <a:ext cx="165" cy="8"/>
            </a:xfrm>
            <a:prstGeom prst="rect">
              <a:avLst/>
            </a:prstGeom>
            <a:solidFill>
              <a:srgbClr val="A7C7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7" name="Rectangle 213"/>
            <p:cNvSpPr>
              <a:spLocks noChangeArrowheads="1"/>
            </p:cNvSpPr>
            <p:nvPr/>
          </p:nvSpPr>
          <p:spPr bwMode="auto">
            <a:xfrm>
              <a:off x="3010" y="2891"/>
              <a:ext cx="165" cy="2"/>
            </a:xfrm>
            <a:prstGeom prst="rect">
              <a:avLst/>
            </a:prstGeom>
            <a:solidFill>
              <a:srgbClr val="A5C5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8" name="Freeform 214"/>
            <p:cNvSpPr>
              <a:spLocks/>
            </p:cNvSpPr>
            <p:nvPr/>
          </p:nvSpPr>
          <p:spPr bwMode="auto">
            <a:xfrm>
              <a:off x="3010" y="2610"/>
              <a:ext cx="163" cy="282"/>
            </a:xfrm>
            <a:custGeom>
              <a:avLst/>
              <a:gdLst/>
              <a:ahLst/>
              <a:cxnLst>
                <a:cxn ang="0">
                  <a:pos x="0" y="205"/>
                </a:cxn>
                <a:cxn ang="0">
                  <a:pos x="41" y="202"/>
                </a:cxn>
                <a:cxn ang="0">
                  <a:pos x="26" y="7"/>
                </a:cxn>
                <a:cxn ang="0">
                  <a:pos x="107" y="0"/>
                </a:cxn>
                <a:cxn ang="0">
                  <a:pos x="123" y="195"/>
                </a:cxn>
                <a:cxn ang="0">
                  <a:pos x="163" y="192"/>
                </a:cxn>
                <a:cxn ang="0">
                  <a:pos x="88" y="282"/>
                </a:cxn>
                <a:cxn ang="0">
                  <a:pos x="0" y="205"/>
                </a:cxn>
              </a:cxnLst>
              <a:rect l="0" t="0" r="r" b="b"/>
              <a:pathLst>
                <a:path w="163" h="282">
                  <a:moveTo>
                    <a:pt x="0" y="205"/>
                  </a:moveTo>
                  <a:lnTo>
                    <a:pt x="41" y="202"/>
                  </a:lnTo>
                  <a:lnTo>
                    <a:pt x="26" y="7"/>
                  </a:lnTo>
                  <a:lnTo>
                    <a:pt x="107" y="0"/>
                  </a:lnTo>
                  <a:lnTo>
                    <a:pt x="123" y="195"/>
                  </a:lnTo>
                  <a:lnTo>
                    <a:pt x="163" y="192"/>
                  </a:lnTo>
                  <a:lnTo>
                    <a:pt x="88" y="282"/>
                  </a:lnTo>
                  <a:lnTo>
                    <a:pt x="0" y="205"/>
                  </a:lnTo>
                  <a:close/>
                </a:path>
              </a:pathLst>
            </a:custGeom>
            <a:noFill/>
            <a:ln w="6" cap="flat">
              <a:solidFill>
                <a:srgbClr val="4A7EBB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3608642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03648" y="116632"/>
            <a:ext cx="7560840" cy="6624736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686262452"/>
              </p:ext>
            </p:extLst>
          </p:nvPr>
        </p:nvGraphicFramePr>
        <p:xfrm>
          <a:off x="251520" y="188640"/>
          <a:ext cx="8640960" cy="6552728"/>
        </p:xfrm>
        <a:graphic>
          <a:graphicData uri="http://schemas.openxmlformats.org/drawingml/2006/table">
            <a:tbl>
              <a:tblPr>
                <a:tableStyleId>{775DCB02-9BB8-47FD-8907-85C794F793BA}</a:tableStyleId>
              </a:tblPr>
              <a:tblGrid>
                <a:gridCol w="8640960"/>
              </a:tblGrid>
              <a:tr h="655272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0" algn="l"/>
                        </a:tabLst>
                      </a:pPr>
                      <a:r>
                        <a:rPr lang="ru-RU" sz="2800" u="sng" dirty="0" smtClean="0">
                          <a:solidFill>
                            <a:srgbClr val="FF0000"/>
                          </a:solidFill>
                          <a:effectLst/>
                        </a:rPr>
                        <a:t> </a:t>
                      </a:r>
                      <a:r>
                        <a:rPr lang="ru-RU" sz="2400" u="sng" dirty="0" smtClean="0">
                          <a:solidFill>
                            <a:srgbClr val="FF0000"/>
                          </a:solidFill>
                          <a:effectLst/>
                        </a:rPr>
                        <a:t>Механизмы реализации Программы </a:t>
                      </a:r>
                      <a:r>
                        <a:rPr lang="ru-RU" sz="2000" u="sng" dirty="0" smtClean="0">
                          <a:solidFill>
                            <a:srgbClr val="FF0000"/>
                          </a:solidFill>
                          <a:effectLst/>
                        </a:rPr>
                        <a:t>(направления развития).</a:t>
                      </a: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0" algn="l"/>
                        </a:tabLst>
                      </a:pPr>
                      <a:r>
                        <a:rPr kumimoji="0" lang="ru-RU" sz="2000" kern="1200" dirty="0" smtClean="0">
                          <a:effectLst/>
                        </a:rPr>
                        <a:t> </a:t>
                      </a:r>
                      <a:r>
                        <a:rPr kumimoji="0" lang="ru-RU" sz="2000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Механизм реализации Программы развития представляет собой мониторинг формирования успешного дошкольника как концептуальной  идеи Программы. А также мониторинг деятельности самого образовательного учреждения как среды для данного формирования</a:t>
                      </a:r>
                      <a:r>
                        <a:rPr kumimoji="0" lang="ru-RU" sz="2000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 по направлениям</a:t>
                      </a:r>
                      <a:r>
                        <a:rPr kumimoji="0" lang="ru-RU" sz="1800" kern="1200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:</a:t>
                      </a: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0" algn="l"/>
                        </a:tabLst>
                      </a:pPr>
                      <a:r>
                        <a:rPr kumimoji="0" lang="ru-RU" sz="1800" kern="1200" dirty="0" smtClean="0">
                          <a:effectLst/>
                        </a:rPr>
                        <a:t>Направление 1 . </a:t>
                      </a: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0" algn="l"/>
                        </a:tabLst>
                      </a:pPr>
                      <a:r>
                        <a:rPr kumimoji="0" lang="ru-RU" sz="1800" kern="1200" dirty="0" smtClean="0">
                          <a:effectLst/>
                        </a:rPr>
                        <a:t>« </a:t>
                      </a:r>
                      <a:r>
                        <a:rPr kumimoji="0" lang="ru-RU" sz="1600" kern="1200" dirty="0" smtClean="0">
                          <a:effectLst/>
                        </a:rPr>
                        <a:t>СОВЕРШЕНСТВОВАНИЕ ПСИХОЛОГО-ПЕДАГОГИЧЕСКИХ УСЛОВИЙ, ОБЕСПЕЧИВАЮЩИХ РАЗВИТИЕ РЕБЁНКА»;</a:t>
                      </a: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0" algn="l"/>
                        </a:tabLst>
                      </a:pPr>
                      <a:endParaRPr kumimoji="0" lang="ru-RU" sz="1600" kern="1200" dirty="0" smtClean="0">
                        <a:effectLst/>
                      </a:endParaRP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0" algn="l"/>
                        </a:tabLst>
                      </a:pPr>
                      <a:r>
                        <a:rPr kumimoji="0" lang="ru-RU" sz="1800" kern="1200" dirty="0" smtClean="0">
                          <a:effectLst/>
                        </a:rPr>
                        <a:t>Направление 2.</a:t>
                      </a: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0" algn="l"/>
                        </a:tabLst>
                      </a:pPr>
                      <a:r>
                        <a:rPr kumimoji="0" lang="ru-RU" sz="1800" kern="1200" dirty="0" smtClean="0">
                          <a:effectLst/>
                        </a:rPr>
                        <a:t> </a:t>
                      </a:r>
                      <a:r>
                        <a:rPr kumimoji="0" lang="ru-RU" sz="1600" kern="1200" dirty="0" smtClean="0">
                          <a:effectLst/>
                        </a:rPr>
                        <a:t>«РАЗВИТИЕ  ИНТЕГРАЦИИ С СЕМЬЕЙ»;</a:t>
                      </a: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0" algn="l"/>
                        </a:tabLst>
                      </a:pPr>
                      <a:endParaRPr kumimoji="0" lang="ru-RU" sz="1800" kern="1200" dirty="0" smtClean="0">
                        <a:effectLst/>
                      </a:endParaRP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0" algn="l"/>
                        </a:tabLst>
                      </a:pPr>
                      <a:r>
                        <a:rPr kumimoji="0" lang="ru-RU" sz="1800" kern="1200" dirty="0" smtClean="0">
                          <a:effectLst/>
                        </a:rPr>
                        <a:t>Направление 3. </a:t>
                      </a: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0" algn="l"/>
                        </a:tabLst>
                      </a:pPr>
                      <a:r>
                        <a:rPr kumimoji="0" lang="ru-RU" sz="1600" kern="1200" dirty="0" smtClean="0">
                          <a:effectLst/>
                        </a:rPr>
                        <a:t>«СОВЕРШЕНСТВОВАНИЕ РАЗВИВАЮЩЕЙ  ПРЕДМЕТНО-ПРОСТРАНСТВЕННОЙ СРЕДЫ»;</a:t>
                      </a: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0" algn="l"/>
                        </a:tabLst>
                      </a:pPr>
                      <a:endParaRPr kumimoji="0" lang="ru-RU" sz="1800" kern="1200" dirty="0" smtClean="0">
                        <a:effectLst/>
                      </a:endParaRP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0" algn="l"/>
                        </a:tabLst>
                      </a:pPr>
                      <a:r>
                        <a:rPr kumimoji="0" lang="ru-RU" sz="1800" kern="1200" dirty="0" smtClean="0">
                          <a:effectLst/>
                        </a:rPr>
                        <a:t>Направление 4. </a:t>
                      </a: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0" algn="l"/>
                        </a:tabLst>
                      </a:pPr>
                      <a:r>
                        <a:rPr kumimoji="0" lang="ru-RU" sz="1600" kern="1200" dirty="0" smtClean="0">
                          <a:effectLst/>
                        </a:rPr>
                        <a:t>«ОБНОВЛЕНИЕ И РАЗВИТИЕ КАДРОВОГО ПОТЕНЦИАЛА»;</a:t>
                      </a: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0" algn="l"/>
                        </a:tabLst>
                      </a:pPr>
                      <a:endParaRPr kumimoji="0" lang="ru-RU" sz="1800" kern="1200" dirty="0" smtClean="0">
                        <a:effectLst/>
                      </a:endParaRP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0" algn="l"/>
                        </a:tabLst>
                      </a:pPr>
                      <a:r>
                        <a:rPr kumimoji="0" lang="ru-RU" sz="1800" kern="1200" dirty="0" smtClean="0">
                          <a:effectLst/>
                        </a:rPr>
                        <a:t>Направление 5. </a:t>
                      </a: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0" algn="l"/>
                        </a:tabLst>
                      </a:pPr>
                      <a:r>
                        <a:rPr kumimoji="0" lang="ru-RU" sz="1800" kern="1200" dirty="0" smtClean="0">
                          <a:effectLst/>
                        </a:rPr>
                        <a:t> </a:t>
                      </a:r>
                      <a:r>
                        <a:rPr kumimoji="0" lang="ru-RU" sz="1600" kern="1200" dirty="0" smtClean="0">
                          <a:effectLst/>
                        </a:rPr>
                        <a:t>ПОВЫШЕНИЕ ЭФФЕКТИВНОСТИ УПРАВЛЕНИЯ ДОУ»;</a:t>
                      </a: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0" algn="l"/>
                        </a:tabLst>
                      </a:pPr>
                      <a:endParaRPr lang="ru-RU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357158" y="357166"/>
            <a:ext cx="8358246" cy="1785950"/>
          </a:xfrm>
          <a:prstGeom prst="rect">
            <a:avLst/>
          </a:prstGeom>
          <a:noFill/>
          <a:ln>
            <a:gradFill>
              <a:gsLst>
                <a:gs pos="0">
                  <a:schemeClr val="accent2">
                    <a:lumMod val="60000"/>
                    <a:lumOff val="40000"/>
                  </a:schemeClr>
                </a:gs>
                <a:gs pos="50000">
                  <a:schemeClr val="accent1">
                    <a:tint val="44500"/>
                    <a:satMod val="160000"/>
                  </a:schemeClr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058597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03648" y="116632"/>
            <a:ext cx="7560840" cy="6624736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6409741"/>
              </p:ext>
            </p:extLst>
          </p:nvPr>
        </p:nvGraphicFramePr>
        <p:xfrm>
          <a:off x="1403648" y="188640"/>
          <a:ext cx="7488832" cy="6552728"/>
        </p:xfrm>
        <a:graphic>
          <a:graphicData uri="http://schemas.openxmlformats.org/drawingml/2006/table">
            <a:tbl>
              <a:tblPr/>
              <a:tblGrid>
                <a:gridCol w="7488832"/>
              </a:tblGrid>
              <a:tr h="6552728">
                <a:tc>
                  <a:txBody>
                    <a:bodyPr/>
                    <a:lstStyle/>
                    <a:p>
                      <a:pPr marL="0" lvl="0" indent="0" algn="ctr"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572000" algn="l"/>
                        </a:tabLst>
                      </a:pPr>
                      <a:r>
                        <a:rPr lang="ru-RU" sz="2400" b="1" i="1" u="sng" dirty="0" smtClean="0">
                          <a:solidFill>
                            <a:srgbClr val="FF0000"/>
                          </a:solidFill>
                        </a:rPr>
                        <a:t>ОЖИДАЕМЫЕ</a:t>
                      </a:r>
                      <a:r>
                        <a:rPr lang="ru-RU" sz="2400" b="1" i="1" u="sng" baseline="0" dirty="0" smtClean="0">
                          <a:solidFill>
                            <a:srgbClr val="FF0000"/>
                          </a:solidFill>
                        </a:rPr>
                        <a:t> КОНЕЧНЫЕ РЕЗУЛЬТАТЫ:</a:t>
                      </a:r>
                      <a:r>
                        <a:rPr kumimoji="0" lang="ru-RU" sz="2000" b="1" i="1" u="sng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kumimoji="0" lang="ru-RU" sz="800" b="1" i="1" u="sng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4572000" algn="l"/>
                        </a:tabLst>
                      </a:pPr>
                      <a:endParaRPr kumimoji="0" lang="ru-RU" sz="800" b="1" i="1" kern="1200" baseline="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4572000" algn="l"/>
                        </a:tabLst>
                      </a:pPr>
                      <a:r>
                        <a:rPr kumimoji="0" lang="ru-RU" sz="800" b="1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</a:t>
                      </a:r>
                      <a:r>
                        <a:rPr kumimoji="0" lang="ru-RU" sz="2000" b="1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Модернизация образовательного процесса на  </a:t>
                      </a:r>
                    </a:p>
                    <a:p>
                      <a:pPr marL="0" lvl="0" indent="0" algn="l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  <a:tabLst>
                          <a:tab pos="4572000" algn="l"/>
                        </a:tabLst>
                      </a:pPr>
                      <a:r>
                        <a:rPr kumimoji="0" lang="ru-RU" sz="2000" b="1" i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                        основе</a:t>
                      </a:r>
                      <a:r>
                        <a:rPr kumimoji="0" lang="ru-RU" sz="2400" b="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повышения эффективности использования собственных ресурсов;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endParaRPr kumimoji="0" lang="ru-RU" sz="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повышение компетентности и профессионального мастерства педагогов в вопросах индивидуализации образовательного процесса через овладение современными программами и технологиями, обеспечивающими развитие индивидуальных способностей ребенка;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endParaRPr kumimoji="0" lang="ru-RU" sz="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совершенствование предметно-пространственной среды ДОУ;</a:t>
                      </a: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endParaRPr kumimoji="0" lang="ru-RU" sz="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Ø"/>
                      </a:pP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изучение степени удовлетворенности родителей воспитанников качеством образовательных услуг.</a:t>
                      </a:r>
                    </a:p>
                    <a:p>
                      <a:endParaRPr kumimoji="0" lang="ru-RU" sz="800" b="1" i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1" i="1" kern="1200" dirty="0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Ожидаемым результатом является функционирование ДОУ как современного учреждения дошкольного образования, обеспечивающего развитие и подготовку к школе успешного дошкольника.</a:t>
                      </a:r>
                      <a:endParaRPr kumimoji="0" lang="ru-RU" sz="1800" kern="1200" dirty="0" smtClean="0">
                        <a:solidFill>
                          <a:srgbClr val="FF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12020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03648" y="116632"/>
            <a:ext cx="7560840" cy="6624736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330464844"/>
              </p:ext>
            </p:extLst>
          </p:nvPr>
        </p:nvGraphicFramePr>
        <p:xfrm>
          <a:off x="395536" y="304800"/>
          <a:ext cx="8548439" cy="6364560"/>
        </p:xfrm>
        <a:graphic>
          <a:graphicData uri="http://schemas.openxmlformats.org/drawingml/2006/table">
            <a:tbl>
              <a:tblPr/>
              <a:tblGrid>
                <a:gridCol w="8548439"/>
              </a:tblGrid>
              <a:tr h="636456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</a:t>
                      </a:r>
                      <a:r>
                        <a:rPr lang="ru-RU" sz="2400" b="1" i="1" dirty="0" smtClean="0">
                          <a:effectLst/>
                          <a:latin typeface="Times New Roman"/>
                          <a:ea typeface="Times New Roman"/>
                        </a:rPr>
                        <a:t>«Модель успешного дошкольника»</a:t>
                      </a:r>
                    </a:p>
                    <a:p>
                      <a:pPr algn="ctr"/>
                      <a:endParaRPr lang="ru-RU" sz="2400" dirty="0"/>
                    </a:p>
                  </a:txBody>
                  <a:tcPr>
                    <a:lnL w="12700" cmpd="sng">
                      <a:solidFill>
                        <a:srgbClr val="C00000"/>
                      </a:solidFill>
                      <a:prstDash val="solid"/>
                    </a:lnL>
                    <a:lnR w="12700" cmpd="sng">
                      <a:solidFill>
                        <a:srgbClr val="C00000"/>
                      </a:solidFill>
                      <a:prstDash val="solid"/>
                    </a:lnR>
                    <a:lnT w="12700" cmpd="sng">
                      <a:solidFill>
                        <a:srgbClr val="C00000"/>
                      </a:solidFill>
                      <a:prstDash val="solid"/>
                    </a:lnT>
                    <a:lnB w="12700" cmpd="sng">
                      <a:solidFill>
                        <a:srgbClr val="C00000"/>
                      </a:solidFill>
                      <a:prstDash val="solid"/>
                    </a:lnB>
                    <a:solidFill>
                      <a:srgbClr val="CCFF99"/>
                    </a:solidFill>
                  </a:tcPr>
                </a:tc>
              </a:tr>
            </a:tbl>
          </a:graphicData>
        </a:graphic>
      </p:graphicFrame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34" y="836711"/>
            <a:ext cx="8496944" cy="5929213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</p:spPr>
      </p:pic>
    </p:spTree>
    <p:extLst>
      <p:ext uri="{BB962C8B-B14F-4D97-AF65-F5344CB8AC3E}">
        <p14:creationId xmlns="" xmlns:p14="http://schemas.microsoft.com/office/powerpoint/2010/main" val="4980624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3918-02-05-18-09-5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976" y="785794"/>
            <a:ext cx="3643320" cy="4857760"/>
          </a:xfrm>
          <a:prstGeom prst="rect">
            <a:avLst/>
          </a:prstGeom>
        </p:spPr>
      </p:pic>
      <p:pic>
        <p:nvPicPr>
          <p:cNvPr id="5" name="Рисунок 4" descr="IMG_3923-02-05-18-09-4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43504" y="785794"/>
            <a:ext cx="3696899" cy="485778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85852" y="5715016"/>
            <a:ext cx="3286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Игра с кинетическим песком 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214942" y="5786454"/>
            <a:ext cx="36433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Огород на окошке 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03648" y="116632"/>
            <a:ext cx="7560840" cy="6624736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87510624"/>
              </p:ext>
            </p:extLst>
          </p:nvPr>
        </p:nvGraphicFramePr>
        <p:xfrm>
          <a:off x="395536" y="116632"/>
          <a:ext cx="8548439" cy="6552728"/>
        </p:xfrm>
        <a:graphic>
          <a:graphicData uri="http://schemas.openxmlformats.org/drawingml/2006/table">
            <a:tbl>
              <a:tblPr/>
              <a:tblGrid>
                <a:gridCol w="8548439"/>
              </a:tblGrid>
              <a:tr h="6552728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/>
                          <a:latin typeface="Times New Roman"/>
                          <a:ea typeface="Times New Roman"/>
                        </a:rPr>
                        <a:t>Модель современного </a:t>
                      </a:r>
                      <a:r>
                        <a:rPr lang="ru-RU" sz="2400" b="1" dirty="0" smtClean="0">
                          <a:effectLst/>
                          <a:latin typeface="Times New Roman"/>
                          <a:ea typeface="Times New Roman"/>
                        </a:rPr>
                        <a:t>педагога</a:t>
                      </a:r>
                      <a:r>
                        <a:rPr lang="ru-RU" sz="2400" b="1" baseline="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b="1" dirty="0" smtClean="0">
                          <a:effectLst/>
                          <a:latin typeface="Times New Roman"/>
                          <a:ea typeface="Times New Roman"/>
                        </a:rPr>
                        <a:t>ДОУ</a:t>
                      </a:r>
                      <a:r>
                        <a:rPr lang="ru-RU" sz="2400" b="1" i="1" dirty="0" smtClean="0">
                          <a:effectLst/>
                          <a:latin typeface="Times New Roman"/>
                          <a:ea typeface="Times New Roman"/>
                        </a:rPr>
                        <a:t>  </a:t>
                      </a:r>
                      <a:endParaRPr lang="ru-RU" sz="2400" b="1" i="1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lnL w="12700" cmpd="sng">
                      <a:solidFill>
                        <a:srgbClr val="C00000"/>
                      </a:solidFill>
                      <a:prstDash val="solid"/>
                    </a:lnL>
                    <a:lnR w="12700" cmpd="sng">
                      <a:solidFill>
                        <a:srgbClr val="C00000"/>
                      </a:solidFill>
                      <a:prstDash val="solid"/>
                    </a:lnR>
                    <a:lnT w="12700" cmpd="sng">
                      <a:solidFill>
                        <a:srgbClr val="C00000"/>
                      </a:solidFill>
                      <a:prstDash val="solid"/>
                    </a:lnT>
                    <a:lnB w="12700" cmpd="sng">
                      <a:solidFill>
                        <a:srgbClr val="C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pSp>
        <p:nvGrpSpPr>
          <p:cNvPr id="2253" name="Group 205"/>
          <p:cNvGrpSpPr>
            <a:grpSpLocks/>
          </p:cNvGrpSpPr>
          <p:nvPr/>
        </p:nvGrpSpPr>
        <p:grpSpPr bwMode="auto">
          <a:xfrm>
            <a:off x="654051" y="427038"/>
            <a:ext cx="8191500" cy="6022976"/>
            <a:chOff x="412" y="269"/>
            <a:chExt cx="5160" cy="3794"/>
          </a:xfrm>
        </p:grpSpPr>
        <p:sp>
          <p:nvSpPr>
            <p:cNvPr id="2053" name="Rectangle 5"/>
            <p:cNvSpPr>
              <a:spLocks noChangeArrowheads="1"/>
            </p:cNvSpPr>
            <p:nvPr/>
          </p:nvSpPr>
          <p:spPr bwMode="auto">
            <a:xfrm>
              <a:off x="3142" y="269"/>
              <a:ext cx="83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4" name="Rectangle 6"/>
            <p:cNvSpPr>
              <a:spLocks noChangeArrowheads="1"/>
            </p:cNvSpPr>
            <p:nvPr/>
          </p:nvSpPr>
          <p:spPr bwMode="auto">
            <a:xfrm>
              <a:off x="3142" y="372"/>
              <a:ext cx="83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5" name="Rectangle 7"/>
            <p:cNvSpPr>
              <a:spLocks noChangeArrowheads="1"/>
            </p:cNvSpPr>
            <p:nvPr/>
          </p:nvSpPr>
          <p:spPr bwMode="auto">
            <a:xfrm>
              <a:off x="3142" y="475"/>
              <a:ext cx="83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6" name="Rectangle 8"/>
            <p:cNvSpPr>
              <a:spLocks noChangeArrowheads="1"/>
            </p:cNvSpPr>
            <p:nvPr/>
          </p:nvSpPr>
          <p:spPr bwMode="auto">
            <a:xfrm>
              <a:off x="3142" y="578"/>
              <a:ext cx="83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7" name="Rectangle 9"/>
            <p:cNvSpPr>
              <a:spLocks noChangeArrowheads="1"/>
            </p:cNvSpPr>
            <p:nvPr/>
          </p:nvSpPr>
          <p:spPr bwMode="auto">
            <a:xfrm>
              <a:off x="3142" y="681"/>
              <a:ext cx="83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8" name="Rectangle 10"/>
            <p:cNvSpPr>
              <a:spLocks noChangeArrowheads="1"/>
            </p:cNvSpPr>
            <p:nvPr/>
          </p:nvSpPr>
          <p:spPr bwMode="auto">
            <a:xfrm>
              <a:off x="1176" y="784"/>
              <a:ext cx="80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9" name="Rectangle 11"/>
            <p:cNvSpPr>
              <a:spLocks noChangeArrowheads="1"/>
            </p:cNvSpPr>
            <p:nvPr/>
          </p:nvSpPr>
          <p:spPr bwMode="auto">
            <a:xfrm>
              <a:off x="3142" y="887"/>
              <a:ext cx="83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0" name="Rectangle 12"/>
            <p:cNvSpPr>
              <a:spLocks noChangeArrowheads="1"/>
            </p:cNvSpPr>
            <p:nvPr/>
          </p:nvSpPr>
          <p:spPr bwMode="auto">
            <a:xfrm>
              <a:off x="3142" y="990"/>
              <a:ext cx="83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1" name="Rectangle 13"/>
            <p:cNvSpPr>
              <a:spLocks noChangeArrowheads="1"/>
            </p:cNvSpPr>
            <p:nvPr/>
          </p:nvSpPr>
          <p:spPr bwMode="auto">
            <a:xfrm>
              <a:off x="3142" y="1093"/>
              <a:ext cx="83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2" name="Rectangle 14"/>
            <p:cNvSpPr>
              <a:spLocks noChangeArrowheads="1"/>
            </p:cNvSpPr>
            <p:nvPr/>
          </p:nvSpPr>
          <p:spPr bwMode="auto">
            <a:xfrm>
              <a:off x="3142" y="1196"/>
              <a:ext cx="83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3" name="Rectangle 15"/>
            <p:cNvSpPr>
              <a:spLocks noChangeArrowheads="1"/>
            </p:cNvSpPr>
            <p:nvPr/>
          </p:nvSpPr>
          <p:spPr bwMode="auto">
            <a:xfrm>
              <a:off x="3142" y="1299"/>
              <a:ext cx="83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4" name="Rectangle 16"/>
            <p:cNvSpPr>
              <a:spLocks noChangeArrowheads="1"/>
            </p:cNvSpPr>
            <p:nvPr/>
          </p:nvSpPr>
          <p:spPr bwMode="auto">
            <a:xfrm>
              <a:off x="3142" y="1401"/>
              <a:ext cx="83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5" name="Rectangle 17"/>
            <p:cNvSpPr>
              <a:spLocks noChangeArrowheads="1"/>
            </p:cNvSpPr>
            <p:nvPr/>
          </p:nvSpPr>
          <p:spPr bwMode="auto">
            <a:xfrm>
              <a:off x="3142" y="1504"/>
              <a:ext cx="83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6" name="Rectangle 18"/>
            <p:cNvSpPr>
              <a:spLocks noChangeArrowheads="1"/>
            </p:cNvSpPr>
            <p:nvPr/>
          </p:nvSpPr>
          <p:spPr bwMode="auto">
            <a:xfrm>
              <a:off x="3142" y="1607"/>
              <a:ext cx="83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7" name="Rectangle 19"/>
            <p:cNvSpPr>
              <a:spLocks noChangeArrowheads="1"/>
            </p:cNvSpPr>
            <p:nvPr/>
          </p:nvSpPr>
          <p:spPr bwMode="auto">
            <a:xfrm>
              <a:off x="3142" y="1710"/>
              <a:ext cx="83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8" name="Rectangle 20"/>
            <p:cNvSpPr>
              <a:spLocks noChangeArrowheads="1"/>
            </p:cNvSpPr>
            <p:nvPr/>
          </p:nvSpPr>
          <p:spPr bwMode="auto">
            <a:xfrm>
              <a:off x="3142" y="1813"/>
              <a:ext cx="83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69" name="Rectangle 21"/>
            <p:cNvSpPr>
              <a:spLocks noChangeArrowheads="1"/>
            </p:cNvSpPr>
            <p:nvPr/>
          </p:nvSpPr>
          <p:spPr bwMode="auto">
            <a:xfrm>
              <a:off x="3142" y="1916"/>
              <a:ext cx="83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0" name="Rectangle 22"/>
            <p:cNvSpPr>
              <a:spLocks noChangeArrowheads="1"/>
            </p:cNvSpPr>
            <p:nvPr/>
          </p:nvSpPr>
          <p:spPr bwMode="auto">
            <a:xfrm>
              <a:off x="3142" y="2019"/>
              <a:ext cx="83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1" name="Rectangle 23"/>
            <p:cNvSpPr>
              <a:spLocks noChangeArrowheads="1"/>
            </p:cNvSpPr>
            <p:nvPr/>
          </p:nvSpPr>
          <p:spPr bwMode="auto">
            <a:xfrm>
              <a:off x="3142" y="2122"/>
              <a:ext cx="83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2" name="Rectangle 24"/>
            <p:cNvSpPr>
              <a:spLocks noChangeArrowheads="1"/>
            </p:cNvSpPr>
            <p:nvPr/>
          </p:nvSpPr>
          <p:spPr bwMode="auto">
            <a:xfrm>
              <a:off x="833" y="2225"/>
              <a:ext cx="83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3" name="Rectangle 25"/>
            <p:cNvSpPr>
              <a:spLocks noChangeArrowheads="1"/>
            </p:cNvSpPr>
            <p:nvPr/>
          </p:nvSpPr>
          <p:spPr bwMode="auto">
            <a:xfrm>
              <a:off x="833" y="2328"/>
              <a:ext cx="83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4" name="Rectangle 26"/>
            <p:cNvSpPr>
              <a:spLocks noChangeArrowheads="1"/>
            </p:cNvSpPr>
            <p:nvPr/>
          </p:nvSpPr>
          <p:spPr bwMode="auto">
            <a:xfrm>
              <a:off x="833" y="2431"/>
              <a:ext cx="83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5" name="Rectangle 27"/>
            <p:cNvSpPr>
              <a:spLocks noChangeArrowheads="1"/>
            </p:cNvSpPr>
            <p:nvPr/>
          </p:nvSpPr>
          <p:spPr bwMode="auto">
            <a:xfrm>
              <a:off x="833" y="2534"/>
              <a:ext cx="83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6" name="Rectangle 28"/>
            <p:cNvSpPr>
              <a:spLocks noChangeArrowheads="1"/>
            </p:cNvSpPr>
            <p:nvPr/>
          </p:nvSpPr>
          <p:spPr bwMode="auto">
            <a:xfrm>
              <a:off x="833" y="2636"/>
              <a:ext cx="83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7" name="Rectangle 29"/>
            <p:cNvSpPr>
              <a:spLocks noChangeArrowheads="1"/>
            </p:cNvSpPr>
            <p:nvPr/>
          </p:nvSpPr>
          <p:spPr bwMode="auto">
            <a:xfrm>
              <a:off x="833" y="2739"/>
              <a:ext cx="83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8" name="Rectangle 30"/>
            <p:cNvSpPr>
              <a:spLocks noChangeArrowheads="1"/>
            </p:cNvSpPr>
            <p:nvPr/>
          </p:nvSpPr>
          <p:spPr bwMode="auto">
            <a:xfrm>
              <a:off x="833" y="2842"/>
              <a:ext cx="83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79" name="Rectangle 31"/>
            <p:cNvSpPr>
              <a:spLocks noChangeArrowheads="1"/>
            </p:cNvSpPr>
            <p:nvPr/>
          </p:nvSpPr>
          <p:spPr bwMode="auto">
            <a:xfrm>
              <a:off x="833" y="2945"/>
              <a:ext cx="83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0" name="Rectangle 32"/>
            <p:cNvSpPr>
              <a:spLocks noChangeArrowheads="1"/>
            </p:cNvSpPr>
            <p:nvPr/>
          </p:nvSpPr>
          <p:spPr bwMode="auto">
            <a:xfrm>
              <a:off x="833" y="3048"/>
              <a:ext cx="83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1" name="Rectangle 33"/>
            <p:cNvSpPr>
              <a:spLocks noChangeArrowheads="1"/>
            </p:cNvSpPr>
            <p:nvPr/>
          </p:nvSpPr>
          <p:spPr bwMode="auto">
            <a:xfrm>
              <a:off x="833" y="3151"/>
              <a:ext cx="83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2" name="Rectangle 34"/>
            <p:cNvSpPr>
              <a:spLocks noChangeArrowheads="1"/>
            </p:cNvSpPr>
            <p:nvPr/>
          </p:nvSpPr>
          <p:spPr bwMode="auto">
            <a:xfrm>
              <a:off x="833" y="3254"/>
              <a:ext cx="83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3" name="Rectangle 35"/>
            <p:cNvSpPr>
              <a:spLocks noChangeArrowheads="1"/>
            </p:cNvSpPr>
            <p:nvPr/>
          </p:nvSpPr>
          <p:spPr bwMode="auto">
            <a:xfrm>
              <a:off x="833" y="3357"/>
              <a:ext cx="83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4" name="Rectangle 36"/>
            <p:cNvSpPr>
              <a:spLocks noChangeArrowheads="1"/>
            </p:cNvSpPr>
            <p:nvPr/>
          </p:nvSpPr>
          <p:spPr bwMode="auto">
            <a:xfrm>
              <a:off x="833" y="3460"/>
              <a:ext cx="83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5" name="Rectangle 37"/>
            <p:cNvSpPr>
              <a:spLocks noChangeArrowheads="1"/>
            </p:cNvSpPr>
            <p:nvPr/>
          </p:nvSpPr>
          <p:spPr bwMode="auto">
            <a:xfrm>
              <a:off x="833" y="3563"/>
              <a:ext cx="83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6" name="Rectangle 38"/>
            <p:cNvSpPr>
              <a:spLocks noChangeArrowheads="1"/>
            </p:cNvSpPr>
            <p:nvPr/>
          </p:nvSpPr>
          <p:spPr bwMode="auto">
            <a:xfrm>
              <a:off x="833" y="3666"/>
              <a:ext cx="83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7" name="Rectangle 39"/>
            <p:cNvSpPr>
              <a:spLocks noChangeArrowheads="1"/>
            </p:cNvSpPr>
            <p:nvPr/>
          </p:nvSpPr>
          <p:spPr bwMode="auto">
            <a:xfrm>
              <a:off x="833" y="3769"/>
              <a:ext cx="83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88" name="Rectangle 40"/>
            <p:cNvSpPr>
              <a:spLocks noChangeArrowheads="1"/>
            </p:cNvSpPr>
            <p:nvPr/>
          </p:nvSpPr>
          <p:spPr bwMode="auto">
            <a:xfrm>
              <a:off x="833" y="3872"/>
              <a:ext cx="83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091" name="Picture 4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39" y="1522"/>
              <a:ext cx="912" cy="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92" name="Picture 4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39" y="1522"/>
              <a:ext cx="912" cy="6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099" name="Rectangle 51"/>
            <p:cNvSpPr>
              <a:spLocks noChangeArrowheads="1"/>
            </p:cNvSpPr>
            <p:nvPr/>
          </p:nvSpPr>
          <p:spPr bwMode="auto">
            <a:xfrm>
              <a:off x="2390" y="1552"/>
              <a:ext cx="1209" cy="23"/>
            </a:xfrm>
            <a:prstGeom prst="rect">
              <a:avLst/>
            </a:prstGeom>
            <a:solidFill>
              <a:srgbClr val="D9E7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0" name="Rectangle 52"/>
            <p:cNvSpPr>
              <a:spLocks noChangeArrowheads="1"/>
            </p:cNvSpPr>
            <p:nvPr/>
          </p:nvSpPr>
          <p:spPr bwMode="auto">
            <a:xfrm>
              <a:off x="2390" y="1575"/>
              <a:ext cx="1209" cy="22"/>
            </a:xfrm>
            <a:prstGeom prst="rect">
              <a:avLst/>
            </a:prstGeom>
            <a:solidFill>
              <a:srgbClr val="D8E5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2" name="Rectangle 54"/>
            <p:cNvSpPr>
              <a:spLocks noChangeArrowheads="1"/>
            </p:cNvSpPr>
            <p:nvPr/>
          </p:nvSpPr>
          <p:spPr bwMode="auto">
            <a:xfrm>
              <a:off x="2390" y="1635"/>
              <a:ext cx="1209" cy="37"/>
            </a:xfrm>
            <a:prstGeom prst="rect">
              <a:avLst/>
            </a:prstGeom>
            <a:solidFill>
              <a:srgbClr val="D4E3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3" name="Rectangle 55"/>
            <p:cNvSpPr>
              <a:spLocks noChangeArrowheads="1"/>
            </p:cNvSpPr>
            <p:nvPr/>
          </p:nvSpPr>
          <p:spPr bwMode="auto">
            <a:xfrm>
              <a:off x="2390" y="1672"/>
              <a:ext cx="1209" cy="31"/>
            </a:xfrm>
            <a:prstGeom prst="rect">
              <a:avLst/>
            </a:prstGeom>
            <a:solidFill>
              <a:srgbClr val="D2E2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5" name="Rectangle 57"/>
            <p:cNvSpPr>
              <a:spLocks noChangeArrowheads="1"/>
            </p:cNvSpPr>
            <p:nvPr/>
          </p:nvSpPr>
          <p:spPr bwMode="auto">
            <a:xfrm>
              <a:off x="2390" y="1732"/>
              <a:ext cx="1209" cy="23"/>
            </a:xfrm>
            <a:prstGeom prst="rect">
              <a:avLst/>
            </a:prstGeom>
            <a:solidFill>
              <a:srgbClr val="CEE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6" name="Rectangle 58"/>
            <p:cNvSpPr>
              <a:spLocks noChangeArrowheads="1"/>
            </p:cNvSpPr>
            <p:nvPr/>
          </p:nvSpPr>
          <p:spPr bwMode="auto">
            <a:xfrm>
              <a:off x="2390" y="1755"/>
              <a:ext cx="1209" cy="22"/>
            </a:xfrm>
            <a:prstGeom prst="rect">
              <a:avLst/>
            </a:prstGeom>
            <a:solidFill>
              <a:srgbClr val="CDDE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7" name="Rectangle 59"/>
            <p:cNvSpPr>
              <a:spLocks noChangeArrowheads="1"/>
            </p:cNvSpPr>
            <p:nvPr/>
          </p:nvSpPr>
          <p:spPr bwMode="auto">
            <a:xfrm>
              <a:off x="2390" y="1777"/>
              <a:ext cx="1209" cy="38"/>
            </a:xfrm>
            <a:prstGeom prst="rect">
              <a:avLst/>
            </a:prstGeom>
            <a:solidFill>
              <a:srgbClr val="CBDD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8" name="Rectangle 60"/>
            <p:cNvSpPr>
              <a:spLocks noChangeArrowheads="1"/>
            </p:cNvSpPr>
            <p:nvPr/>
          </p:nvSpPr>
          <p:spPr bwMode="auto">
            <a:xfrm>
              <a:off x="2390" y="1815"/>
              <a:ext cx="1209" cy="37"/>
            </a:xfrm>
            <a:prstGeom prst="rect">
              <a:avLst/>
            </a:prstGeom>
            <a:solidFill>
              <a:srgbClr val="C9DC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9" name="Rectangle 61"/>
            <p:cNvSpPr>
              <a:spLocks noChangeArrowheads="1"/>
            </p:cNvSpPr>
            <p:nvPr/>
          </p:nvSpPr>
          <p:spPr bwMode="auto">
            <a:xfrm>
              <a:off x="2390" y="1852"/>
              <a:ext cx="1209" cy="23"/>
            </a:xfrm>
            <a:prstGeom prst="rect">
              <a:avLst/>
            </a:prstGeom>
            <a:solidFill>
              <a:srgbClr val="C7DB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0" name="Rectangle 62"/>
            <p:cNvSpPr>
              <a:spLocks noChangeArrowheads="1"/>
            </p:cNvSpPr>
            <p:nvPr/>
          </p:nvSpPr>
          <p:spPr bwMode="auto">
            <a:xfrm>
              <a:off x="2390" y="1875"/>
              <a:ext cx="1209" cy="22"/>
            </a:xfrm>
            <a:prstGeom prst="rect">
              <a:avLst/>
            </a:prstGeom>
            <a:solidFill>
              <a:srgbClr val="C6D9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1" name="Rectangle 63"/>
            <p:cNvSpPr>
              <a:spLocks noChangeArrowheads="1"/>
            </p:cNvSpPr>
            <p:nvPr/>
          </p:nvSpPr>
          <p:spPr bwMode="auto">
            <a:xfrm>
              <a:off x="2390" y="1897"/>
              <a:ext cx="1209" cy="30"/>
            </a:xfrm>
            <a:prstGeom prst="rect">
              <a:avLst/>
            </a:prstGeom>
            <a:solidFill>
              <a:srgbClr val="C4D8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2" name="Rectangle 64"/>
            <p:cNvSpPr>
              <a:spLocks noChangeArrowheads="1"/>
            </p:cNvSpPr>
            <p:nvPr/>
          </p:nvSpPr>
          <p:spPr bwMode="auto">
            <a:xfrm>
              <a:off x="2390" y="1927"/>
              <a:ext cx="1209" cy="30"/>
            </a:xfrm>
            <a:prstGeom prst="rect">
              <a:avLst/>
            </a:prstGeom>
            <a:solidFill>
              <a:srgbClr val="C2D7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3" name="Rectangle 65"/>
            <p:cNvSpPr>
              <a:spLocks noChangeArrowheads="1"/>
            </p:cNvSpPr>
            <p:nvPr/>
          </p:nvSpPr>
          <p:spPr bwMode="auto">
            <a:xfrm>
              <a:off x="2390" y="1957"/>
              <a:ext cx="1209" cy="30"/>
            </a:xfrm>
            <a:prstGeom prst="rect">
              <a:avLst/>
            </a:prstGeom>
            <a:solidFill>
              <a:srgbClr val="C0D6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5" name="Rectangle 67"/>
            <p:cNvSpPr>
              <a:spLocks noChangeArrowheads="1"/>
            </p:cNvSpPr>
            <p:nvPr/>
          </p:nvSpPr>
          <p:spPr bwMode="auto">
            <a:xfrm>
              <a:off x="2390" y="2015"/>
              <a:ext cx="1209" cy="15"/>
            </a:xfrm>
            <a:prstGeom prst="rect">
              <a:avLst/>
            </a:prstGeom>
            <a:solidFill>
              <a:srgbClr val="BDD3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6" name="Rectangle 68"/>
            <p:cNvSpPr>
              <a:spLocks noChangeArrowheads="1"/>
            </p:cNvSpPr>
            <p:nvPr/>
          </p:nvSpPr>
          <p:spPr bwMode="auto">
            <a:xfrm>
              <a:off x="2390" y="2030"/>
              <a:ext cx="1209" cy="25"/>
            </a:xfrm>
            <a:prstGeom prst="rect">
              <a:avLst/>
            </a:prstGeom>
            <a:solidFill>
              <a:srgbClr val="BBD3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7" name="Rectangle 69"/>
            <p:cNvSpPr>
              <a:spLocks noChangeArrowheads="1"/>
            </p:cNvSpPr>
            <p:nvPr/>
          </p:nvSpPr>
          <p:spPr bwMode="auto">
            <a:xfrm>
              <a:off x="2390" y="2055"/>
              <a:ext cx="1209" cy="24"/>
            </a:xfrm>
            <a:prstGeom prst="rect">
              <a:avLst/>
            </a:prstGeom>
            <a:solidFill>
              <a:srgbClr val="B9D1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8" name="Rectangle 70"/>
            <p:cNvSpPr>
              <a:spLocks noChangeArrowheads="1"/>
            </p:cNvSpPr>
            <p:nvPr/>
          </p:nvSpPr>
          <p:spPr bwMode="auto">
            <a:xfrm>
              <a:off x="2390" y="2079"/>
              <a:ext cx="1209" cy="24"/>
            </a:xfrm>
            <a:prstGeom prst="rect">
              <a:avLst/>
            </a:prstGeom>
            <a:solidFill>
              <a:srgbClr val="B7D0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9" name="Rectangle 71"/>
            <p:cNvSpPr>
              <a:spLocks noChangeArrowheads="1"/>
            </p:cNvSpPr>
            <p:nvPr/>
          </p:nvSpPr>
          <p:spPr bwMode="auto">
            <a:xfrm>
              <a:off x="2390" y="2103"/>
              <a:ext cx="1209" cy="24"/>
            </a:xfrm>
            <a:prstGeom prst="rect">
              <a:avLst/>
            </a:prstGeom>
            <a:solidFill>
              <a:srgbClr val="B5C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0" name="Rectangle 72"/>
            <p:cNvSpPr>
              <a:spLocks noChangeArrowheads="1"/>
            </p:cNvSpPr>
            <p:nvPr/>
          </p:nvSpPr>
          <p:spPr bwMode="auto">
            <a:xfrm>
              <a:off x="2390" y="2127"/>
              <a:ext cx="1209" cy="23"/>
            </a:xfrm>
            <a:prstGeom prst="rect">
              <a:avLst/>
            </a:prstGeom>
            <a:solidFill>
              <a:srgbClr val="B3CE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1" name="Rectangle 73"/>
            <p:cNvSpPr>
              <a:spLocks noChangeArrowheads="1"/>
            </p:cNvSpPr>
            <p:nvPr/>
          </p:nvSpPr>
          <p:spPr bwMode="auto">
            <a:xfrm>
              <a:off x="2390" y="2150"/>
              <a:ext cx="1209" cy="24"/>
            </a:xfrm>
            <a:prstGeom prst="rect">
              <a:avLst/>
            </a:prstGeom>
            <a:solidFill>
              <a:srgbClr val="B1CD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2" name="Rectangle 74"/>
            <p:cNvSpPr>
              <a:spLocks noChangeArrowheads="1"/>
            </p:cNvSpPr>
            <p:nvPr/>
          </p:nvSpPr>
          <p:spPr bwMode="auto">
            <a:xfrm>
              <a:off x="2390" y="2174"/>
              <a:ext cx="1209" cy="25"/>
            </a:xfrm>
            <a:prstGeom prst="rect">
              <a:avLst/>
            </a:prstGeom>
            <a:solidFill>
              <a:srgbClr val="AFCB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3" name="Rectangle 75"/>
            <p:cNvSpPr>
              <a:spLocks noChangeArrowheads="1"/>
            </p:cNvSpPr>
            <p:nvPr/>
          </p:nvSpPr>
          <p:spPr bwMode="auto">
            <a:xfrm>
              <a:off x="2390" y="2199"/>
              <a:ext cx="1209" cy="24"/>
            </a:xfrm>
            <a:prstGeom prst="rect">
              <a:avLst/>
            </a:prstGeom>
            <a:solidFill>
              <a:srgbClr val="ADCA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5" name="Rectangle 77"/>
            <p:cNvSpPr>
              <a:spLocks noChangeArrowheads="1"/>
            </p:cNvSpPr>
            <p:nvPr/>
          </p:nvSpPr>
          <p:spPr bwMode="auto">
            <a:xfrm>
              <a:off x="2390" y="2247"/>
              <a:ext cx="1209" cy="23"/>
            </a:xfrm>
            <a:prstGeom prst="rect">
              <a:avLst/>
            </a:prstGeom>
            <a:solidFill>
              <a:srgbClr val="A9C8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6" name="Rectangle 78"/>
            <p:cNvSpPr>
              <a:spLocks noChangeArrowheads="1"/>
            </p:cNvSpPr>
            <p:nvPr/>
          </p:nvSpPr>
          <p:spPr bwMode="auto">
            <a:xfrm>
              <a:off x="2390" y="2270"/>
              <a:ext cx="1209" cy="24"/>
            </a:xfrm>
            <a:prstGeom prst="rect">
              <a:avLst/>
            </a:prstGeom>
            <a:solidFill>
              <a:srgbClr val="A7C7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7" name="Rectangle 79"/>
            <p:cNvSpPr>
              <a:spLocks noChangeArrowheads="1"/>
            </p:cNvSpPr>
            <p:nvPr/>
          </p:nvSpPr>
          <p:spPr bwMode="auto">
            <a:xfrm>
              <a:off x="2390" y="2294"/>
              <a:ext cx="1209" cy="25"/>
            </a:xfrm>
            <a:prstGeom prst="rect">
              <a:avLst/>
            </a:prstGeom>
            <a:solidFill>
              <a:srgbClr val="A5C5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8" name="Rectangle 80"/>
            <p:cNvSpPr>
              <a:spLocks noChangeArrowheads="1"/>
            </p:cNvSpPr>
            <p:nvPr/>
          </p:nvSpPr>
          <p:spPr bwMode="auto">
            <a:xfrm>
              <a:off x="2390" y="2319"/>
              <a:ext cx="1209" cy="7"/>
            </a:xfrm>
            <a:prstGeom prst="rect">
              <a:avLst/>
            </a:prstGeom>
            <a:solidFill>
              <a:srgbClr val="A3C4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9" name="Oval 81"/>
            <p:cNvSpPr>
              <a:spLocks noChangeArrowheads="1"/>
            </p:cNvSpPr>
            <p:nvPr/>
          </p:nvSpPr>
          <p:spPr bwMode="auto">
            <a:xfrm>
              <a:off x="2390" y="1365"/>
              <a:ext cx="1207" cy="959"/>
            </a:xfrm>
            <a:prstGeom prst="ellipse">
              <a:avLst/>
            </a:prstGeom>
            <a:noFill/>
            <a:ln w="7" cap="flat">
              <a:solidFill>
                <a:srgbClr val="4A7EBB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0" name="Rectangle 82"/>
            <p:cNvSpPr>
              <a:spLocks noChangeArrowheads="1"/>
            </p:cNvSpPr>
            <p:nvPr/>
          </p:nvSpPr>
          <p:spPr bwMode="auto">
            <a:xfrm>
              <a:off x="2780" y="1639"/>
              <a:ext cx="312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Главне</a:t>
              </a: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2" name="Rectangle 84"/>
            <p:cNvSpPr>
              <a:spLocks noChangeArrowheads="1"/>
            </p:cNvSpPr>
            <p:nvPr/>
          </p:nvSpPr>
          <p:spPr bwMode="auto">
            <a:xfrm>
              <a:off x="3183" y="1742"/>
              <a:ext cx="114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–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3" name="Rectangle 85"/>
            <p:cNvSpPr>
              <a:spLocks noChangeArrowheads="1"/>
            </p:cNvSpPr>
            <p:nvPr/>
          </p:nvSpPr>
          <p:spPr bwMode="auto">
            <a:xfrm>
              <a:off x="3242" y="1742"/>
              <a:ext cx="83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4" name="Rectangle 86"/>
            <p:cNvSpPr>
              <a:spLocks noChangeArrowheads="1"/>
            </p:cNvSpPr>
            <p:nvPr/>
          </p:nvSpPr>
          <p:spPr bwMode="auto">
            <a:xfrm>
              <a:off x="2673" y="1843"/>
              <a:ext cx="45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ЛЮБОВЬ 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5" name="Rectangle 87"/>
            <p:cNvSpPr>
              <a:spLocks noChangeArrowheads="1"/>
            </p:cNvSpPr>
            <p:nvPr/>
          </p:nvSpPr>
          <p:spPr bwMode="auto">
            <a:xfrm>
              <a:off x="2783" y="1950"/>
              <a:ext cx="106" cy="1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М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6" name="Rectangle 88"/>
            <p:cNvSpPr>
              <a:spLocks noChangeArrowheads="1"/>
            </p:cNvSpPr>
            <p:nvPr/>
          </p:nvSpPr>
          <p:spPr bwMode="auto">
            <a:xfrm>
              <a:off x="3234" y="1950"/>
              <a:ext cx="83" cy="1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37" name="Picture 89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2" y="322"/>
              <a:ext cx="1597" cy="1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38" name="Picture 9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62" y="322"/>
              <a:ext cx="1597" cy="1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39" name="Picture 91"/>
            <p:cNvPicPr>
              <a:picLocks noChangeAspect="1" noChangeArrowheads="1"/>
            </p:cNvPicPr>
            <p:nvPr/>
          </p:nvPicPr>
          <p:blipFill>
            <a:blip r:embed="rId6"/>
            <a:srcRect/>
            <a:stretch>
              <a:fillRect/>
            </a:stretch>
          </p:blipFill>
          <p:spPr bwMode="auto">
            <a:xfrm>
              <a:off x="545" y="413"/>
              <a:ext cx="1433" cy="1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40" name="Picture 92"/>
            <p:cNvPicPr>
              <a:picLocks noChangeAspect="1" noChangeArrowheads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 bwMode="auto">
            <a:xfrm>
              <a:off x="545" y="413"/>
              <a:ext cx="1433" cy="12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41" name="Rectangle 93"/>
            <p:cNvSpPr>
              <a:spLocks noChangeArrowheads="1"/>
            </p:cNvSpPr>
            <p:nvPr/>
          </p:nvSpPr>
          <p:spPr bwMode="auto">
            <a:xfrm>
              <a:off x="497" y="337"/>
              <a:ext cx="1528" cy="45"/>
            </a:xfrm>
            <a:prstGeom prst="rect">
              <a:avLst/>
            </a:prstGeom>
            <a:solidFill>
              <a:srgbClr val="F5FFE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42" name="Rectangle 94"/>
            <p:cNvSpPr>
              <a:spLocks noChangeArrowheads="1"/>
            </p:cNvSpPr>
            <p:nvPr/>
          </p:nvSpPr>
          <p:spPr bwMode="auto">
            <a:xfrm>
              <a:off x="497" y="382"/>
              <a:ext cx="1528" cy="54"/>
            </a:xfrm>
            <a:prstGeom prst="rect">
              <a:avLst/>
            </a:prstGeom>
            <a:solidFill>
              <a:srgbClr val="F4FFE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43" name="Rectangle 95"/>
            <p:cNvSpPr>
              <a:spLocks noChangeArrowheads="1"/>
            </p:cNvSpPr>
            <p:nvPr/>
          </p:nvSpPr>
          <p:spPr bwMode="auto">
            <a:xfrm>
              <a:off x="497" y="436"/>
              <a:ext cx="1528" cy="44"/>
            </a:xfrm>
            <a:prstGeom prst="rect">
              <a:avLst/>
            </a:prstGeom>
            <a:solidFill>
              <a:srgbClr val="F3FFE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44" name="Rectangle 96"/>
            <p:cNvSpPr>
              <a:spLocks noChangeArrowheads="1"/>
            </p:cNvSpPr>
            <p:nvPr/>
          </p:nvSpPr>
          <p:spPr bwMode="auto">
            <a:xfrm>
              <a:off x="497" y="480"/>
              <a:ext cx="1528" cy="48"/>
            </a:xfrm>
            <a:prstGeom prst="rect">
              <a:avLst/>
            </a:prstGeom>
            <a:solidFill>
              <a:srgbClr val="F2FFE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45" name="Rectangle 97"/>
            <p:cNvSpPr>
              <a:spLocks noChangeArrowheads="1"/>
            </p:cNvSpPr>
            <p:nvPr/>
          </p:nvSpPr>
          <p:spPr bwMode="auto">
            <a:xfrm>
              <a:off x="497" y="528"/>
              <a:ext cx="1528" cy="51"/>
            </a:xfrm>
            <a:prstGeom prst="rect">
              <a:avLst/>
            </a:prstGeom>
            <a:solidFill>
              <a:srgbClr val="F2FFD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46" name="Rectangle 98"/>
            <p:cNvSpPr>
              <a:spLocks noChangeArrowheads="1"/>
            </p:cNvSpPr>
            <p:nvPr/>
          </p:nvSpPr>
          <p:spPr bwMode="auto">
            <a:xfrm>
              <a:off x="497" y="579"/>
              <a:ext cx="1528" cy="33"/>
            </a:xfrm>
            <a:prstGeom prst="rect">
              <a:avLst/>
            </a:prstGeom>
            <a:solidFill>
              <a:srgbClr val="F0FE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47" name="Rectangle 99"/>
            <p:cNvSpPr>
              <a:spLocks noChangeArrowheads="1"/>
            </p:cNvSpPr>
            <p:nvPr/>
          </p:nvSpPr>
          <p:spPr bwMode="auto">
            <a:xfrm>
              <a:off x="497" y="612"/>
              <a:ext cx="1528" cy="44"/>
            </a:xfrm>
            <a:prstGeom prst="rect">
              <a:avLst/>
            </a:prstGeom>
            <a:solidFill>
              <a:srgbClr val="F0FED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48" name="Rectangle 100"/>
            <p:cNvSpPr>
              <a:spLocks noChangeArrowheads="1"/>
            </p:cNvSpPr>
            <p:nvPr/>
          </p:nvSpPr>
          <p:spPr bwMode="auto">
            <a:xfrm>
              <a:off x="497" y="656"/>
              <a:ext cx="1528" cy="47"/>
            </a:xfrm>
            <a:prstGeom prst="rect">
              <a:avLst/>
            </a:prstGeom>
            <a:solidFill>
              <a:srgbClr val="EFFE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49" name="Rectangle 101"/>
            <p:cNvSpPr>
              <a:spLocks noChangeArrowheads="1"/>
            </p:cNvSpPr>
            <p:nvPr/>
          </p:nvSpPr>
          <p:spPr bwMode="auto">
            <a:xfrm>
              <a:off x="497" y="703"/>
              <a:ext cx="1528" cy="58"/>
            </a:xfrm>
            <a:prstGeom prst="rect">
              <a:avLst/>
            </a:prstGeom>
            <a:solidFill>
              <a:srgbClr val="EEFED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0" name="Rectangle 102"/>
            <p:cNvSpPr>
              <a:spLocks noChangeArrowheads="1"/>
            </p:cNvSpPr>
            <p:nvPr/>
          </p:nvSpPr>
          <p:spPr bwMode="auto">
            <a:xfrm>
              <a:off x="497" y="761"/>
              <a:ext cx="1528" cy="48"/>
            </a:xfrm>
            <a:prstGeom prst="rect">
              <a:avLst/>
            </a:prstGeom>
            <a:solidFill>
              <a:srgbClr val="EDFED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1" name="Rectangle 103"/>
            <p:cNvSpPr>
              <a:spLocks noChangeArrowheads="1"/>
            </p:cNvSpPr>
            <p:nvPr/>
          </p:nvSpPr>
          <p:spPr bwMode="auto">
            <a:xfrm>
              <a:off x="497" y="809"/>
              <a:ext cx="1528" cy="44"/>
            </a:xfrm>
            <a:prstGeom prst="rect">
              <a:avLst/>
            </a:prstGeom>
            <a:solidFill>
              <a:srgbClr val="ECFED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2" name="Rectangle 104"/>
            <p:cNvSpPr>
              <a:spLocks noChangeArrowheads="1"/>
            </p:cNvSpPr>
            <p:nvPr/>
          </p:nvSpPr>
          <p:spPr bwMode="auto">
            <a:xfrm>
              <a:off x="497" y="853"/>
              <a:ext cx="1528" cy="55"/>
            </a:xfrm>
            <a:prstGeom prst="rect">
              <a:avLst/>
            </a:prstGeom>
            <a:solidFill>
              <a:srgbClr val="EBFED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3" name="Rectangle 105"/>
            <p:cNvSpPr>
              <a:spLocks noChangeArrowheads="1"/>
            </p:cNvSpPr>
            <p:nvPr/>
          </p:nvSpPr>
          <p:spPr bwMode="auto">
            <a:xfrm>
              <a:off x="497" y="908"/>
              <a:ext cx="1528" cy="55"/>
            </a:xfrm>
            <a:prstGeom prst="rect">
              <a:avLst/>
            </a:prstGeom>
            <a:solidFill>
              <a:srgbClr val="EAFEC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4" name="Rectangle 106"/>
            <p:cNvSpPr>
              <a:spLocks noChangeArrowheads="1"/>
            </p:cNvSpPr>
            <p:nvPr/>
          </p:nvSpPr>
          <p:spPr bwMode="auto">
            <a:xfrm>
              <a:off x="497" y="963"/>
              <a:ext cx="1528" cy="44"/>
            </a:xfrm>
            <a:prstGeom prst="rect">
              <a:avLst/>
            </a:prstGeom>
            <a:solidFill>
              <a:srgbClr val="EAF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5" name="Rectangle 107"/>
            <p:cNvSpPr>
              <a:spLocks noChangeArrowheads="1"/>
            </p:cNvSpPr>
            <p:nvPr/>
          </p:nvSpPr>
          <p:spPr bwMode="auto">
            <a:xfrm>
              <a:off x="497" y="1007"/>
              <a:ext cx="1528" cy="47"/>
            </a:xfrm>
            <a:prstGeom prst="rect">
              <a:avLst/>
            </a:prstGeom>
            <a:solidFill>
              <a:srgbClr val="E9FDC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6" name="Rectangle 108"/>
            <p:cNvSpPr>
              <a:spLocks noChangeArrowheads="1"/>
            </p:cNvSpPr>
            <p:nvPr/>
          </p:nvSpPr>
          <p:spPr bwMode="auto">
            <a:xfrm>
              <a:off x="497" y="1054"/>
              <a:ext cx="1528" cy="51"/>
            </a:xfrm>
            <a:prstGeom prst="rect">
              <a:avLst/>
            </a:prstGeom>
            <a:solidFill>
              <a:srgbClr val="E8FDC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7" name="Rectangle 109"/>
            <p:cNvSpPr>
              <a:spLocks noChangeArrowheads="1"/>
            </p:cNvSpPr>
            <p:nvPr/>
          </p:nvSpPr>
          <p:spPr bwMode="auto">
            <a:xfrm>
              <a:off x="497" y="1105"/>
              <a:ext cx="1528" cy="33"/>
            </a:xfrm>
            <a:prstGeom prst="rect">
              <a:avLst/>
            </a:prstGeom>
            <a:solidFill>
              <a:srgbClr val="E6FDC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8" name="Rectangle 110"/>
            <p:cNvSpPr>
              <a:spLocks noChangeArrowheads="1"/>
            </p:cNvSpPr>
            <p:nvPr/>
          </p:nvSpPr>
          <p:spPr bwMode="auto">
            <a:xfrm>
              <a:off x="497" y="1138"/>
              <a:ext cx="1528" cy="44"/>
            </a:xfrm>
            <a:prstGeom prst="rect">
              <a:avLst/>
            </a:prstGeom>
            <a:solidFill>
              <a:srgbClr val="E6FDC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9" name="Rectangle 111"/>
            <p:cNvSpPr>
              <a:spLocks noChangeArrowheads="1"/>
            </p:cNvSpPr>
            <p:nvPr/>
          </p:nvSpPr>
          <p:spPr bwMode="auto">
            <a:xfrm>
              <a:off x="497" y="1182"/>
              <a:ext cx="1528" cy="44"/>
            </a:xfrm>
            <a:prstGeom prst="rect">
              <a:avLst/>
            </a:prstGeom>
            <a:solidFill>
              <a:srgbClr val="E5FDC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60" name="Rectangle 112"/>
            <p:cNvSpPr>
              <a:spLocks noChangeArrowheads="1"/>
            </p:cNvSpPr>
            <p:nvPr/>
          </p:nvSpPr>
          <p:spPr bwMode="auto">
            <a:xfrm>
              <a:off x="497" y="1226"/>
              <a:ext cx="1528" cy="44"/>
            </a:xfrm>
            <a:prstGeom prst="rect">
              <a:avLst/>
            </a:prstGeom>
            <a:solidFill>
              <a:srgbClr val="E5FDC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61" name="Rectangle 113"/>
            <p:cNvSpPr>
              <a:spLocks noChangeArrowheads="1"/>
            </p:cNvSpPr>
            <p:nvPr/>
          </p:nvSpPr>
          <p:spPr bwMode="auto">
            <a:xfrm>
              <a:off x="497" y="1270"/>
              <a:ext cx="1528" cy="41"/>
            </a:xfrm>
            <a:prstGeom prst="rect">
              <a:avLst/>
            </a:prstGeom>
            <a:solidFill>
              <a:srgbClr val="E4FDC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62" name="Rectangle 114"/>
            <p:cNvSpPr>
              <a:spLocks noChangeArrowheads="1"/>
            </p:cNvSpPr>
            <p:nvPr/>
          </p:nvSpPr>
          <p:spPr bwMode="auto">
            <a:xfrm>
              <a:off x="497" y="1311"/>
              <a:ext cx="1528" cy="35"/>
            </a:xfrm>
            <a:prstGeom prst="rect">
              <a:avLst/>
            </a:prstGeom>
            <a:solidFill>
              <a:srgbClr val="E3FDB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63" name="Rectangle 115"/>
            <p:cNvSpPr>
              <a:spLocks noChangeArrowheads="1"/>
            </p:cNvSpPr>
            <p:nvPr/>
          </p:nvSpPr>
          <p:spPr bwMode="auto">
            <a:xfrm>
              <a:off x="497" y="1346"/>
              <a:ext cx="1528" cy="35"/>
            </a:xfrm>
            <a:prstGeom prst="rect">
              <a:avLst/>
            </a:prstGeom>
            <a:solidFill>
              <a:srgbClr val="E2FDB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64" name="Rectangle 116"/>
            <p:cNvSpPr>
              <a:spLocks noChangeArrowheads="1"/>
            </p:cNvSpPr>
            <p:nvPr/>
          </p:nvSpPr>
          <p:spPr bwMode="auto">
            <a:xfrm>
              <a:off x="497" y="1381"/>
              <a:ext cx="1528" cy="35"/>
            </a:xfrm>
            <a:prstGeom prst="rect">
              <a:avLst/>
            </a:prstGeom>
            <a:solidFill>
              <a:srgbClr val="E1FDB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65" name="Rectangle 117"/>
            <p:cNvSpPr>
              <a:spLocks noChangeArrowheads="1"/>
            </p:cNvSpPr>
            <p:nvPr/>
          </p:nvSpPr>
          <p:spPr bwMode="auto">
            <a:xfrm>
              <a:off x="497" y="1416"/>
              <a:ext cx="1528" cy="35"/>
            </a:xfrm>
            <a:prstGeom prst="rect">
              <a:avLst/>
            </a:prstGeom>
            <a:solidFill>
              <a:srgbClr val="E0FDB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66" name="Rectangle 118"/>
            <p:cNvSpPr>
              <a:spLocks noChangeArrowheads="1"/>
            </p:cNvSpPr>
            <p:nvPr/>
          </p:nvSpPr>
          <p:spPr bwMode="auto">
            <a:xfrm>
              <a:off x="497" y="1451"/>
              <a:ext cx="1528" cy="38"/>
            </a:xfrm>
            <a:prstGeom prst="rect">
              <a:avLst/>
            </a:prstGeom>
            <a:solidFill>
              <a:srgbClr val="E0FDB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67" name="Rectangle 119"/>
            <p:cNvSpPr>
              <a:spLocks noChangeArrowheads="1"/>
            </p:cNvSpPr>
            <p:nvPr/>
          </p:nvSpPr>
          <p:spPr bwMode="auto">
            <a:xfrm>
              <a:off x="497" y="1489"/>
              <a:ext cx="1528" cy="44"/>
            </a:xfrm>
            <a:prstGeom prst="rect">
              <a:avLst/>
            </a:prstGeom>
            <a:solidFill>
              <a:srgbClr val="DFFDB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68" name="Rectangle 120"/>
            <p:cNvSpPr>
              <a:spLocks noChangeArrowheads="1"/>
            </p:cNvSpPr>
            <p:nvPr/>
          </p:nvSpPr>
          <p:spPr bwMode="auto">
            <a:xfrm>
              <a:off x="497" y="1533"/>
              <a:ext cx="1528" cy="41"/>
            </a:xfrm>
            <a:prstGeom prst="rect">
              <a:avLst/>
            </a:prstGeom>
            <a:solidFill>
              <a:srgbClr val="DEFDB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69" name="Rectangle 121"/>
            <p:cNvSpPr>
              <a:spLocks noChangeArrowheads="1"/>
            </p:cNvSpPr>
            <p:nvPr/>
          </p:nvSpPr>
          <p:spPr bwMode="auto">
            <a:xfrm>
              <a:off x="497" y="1574"/>
              <a:ext cx="1528" cy="35"/>
            </a:xfrm>
            <a:prstGeom prst="rect">
              <a:avLst/>
            </a:prstGeom>
            <a:solidFill>
              <a:srgbClr val="DEFDB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70" name="Rectangle 122"/>
            <p:cNvSpPr>
              <a:spLocks noChangeArrowheads="1"/>
            </p:cNvSpPr>
            <p:nvPr/>
          </p:nvSpPr>
          <p:spPr bwMode="auto">
            <a:xfrm>
              <a:off x="497" y="1609"/>
              <a:ext cx="1528" cy="35"/>
            </a:xfrm>
            <a:prstGeom prst="rect">
              <a:avLst/>
            </a:prstGeom>
            <a:solidFill>
              <a:srgbClr val="DDFDA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71" name="Rectangle 123"/>
            <p:cNvSpPr>
              <a:spLocks noChangeArrowheads="1"/>
            </p:cNvSpPr>
            <p:nvPr/>
          </p:nvSpPr>
          <p:spPr bwMode="auto">
            <a:xfrm>
              <a:off x="497" y="1644"/>
              <a:ext cx="1528" cy="35"/>
            </a:xfrm>
            <a:prstGeom prst="rect">
              <a:avLst/>
            </a:prstGeom>
            <a:solidFill>
              <a:srgbClr val="DCFDA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72" name="Rectangle 124"/>
            <p:cNvSpPr>
              <a:spLocks noChangeArrowheads="1"/>
            </p:cNvSpPr>
            <p:nvPr/>
          </p:nvSpPr>
          <p:spPr bwMode="auto">
            <a:xfrm>
              <a:off x="497" y="1679"/>
              <a:ext cx="1528" cy="35"/>
            </a:xfrm>
            <a:prstGeom prst="rect">
              <a:avLst/>
            </a:prstGeom>
            <a:solidFill>
              <a:srgbClr val="DBFDA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73" name="Rectangle 125"/>
            <p:cNvSpPr>
              <a:spLocks noChangeArrowheads="1"/>
            </p:cNvSpPr>
            <p:nvPr/>
          </p:nvSpPr>
          <p:spPr bwMode="auto">
            <a:xfrm>
              <a:off x="497" y="1714"/>
              <a:ext cx="1528" cy="26"/>
            </a:xfrm>
            <a:prstGeom prst="rect">
              <a:avLst/>
            </a:prstGeom>
            <a:solidFill>
              <a:srgbClr val="DAFDA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74" name="Freeform 126"/>
            <p:cNvSpPr>
              <a:spLocks/>
            </p:cNvSpPr>
            <p:nvPr/>
          </p:nvSpPr>
          <p:spPr bwMode="auto">
            <a:xfrm>
              <a:off x="497" y="338"/>
              <a:ext cx="1526" cy="1402"/>
            </a:xfrm>
            <a:custGeom>
              <a:avLst/>
              <a:gdLst/>
              <a:ahLst/>
              <a:cxnLst>
                <a:cxn ang="0">
                  <a:pos x="0" y="3558"/>
                </a:cxn>
                <a:cxn ang="0">
                  <a:pos x="3558" y="0"/>
                </a:cxn>
                <a:cxn ang="0">
                  <a:pos x="17789" y="0"/>
                </a:cxn>
                <a:cxn ang="0">
                  <a:pos x="21347" y="3558"/>
                </a:cxn>
                <a:cxn ang="0">
                  <a:pos x="21347" y="21509"/>
                </a:cxn>
                <a:cxn ang="0">
                  <a:pos x="17789" y="25067"/>
                </a:cxn>
                <a:cxn ang="0">
                  <a:pos x="3558" y="25067"/>
                </a:cxn>
                <a:cxn ang="0">
                  <a:pos x="0" y="21509"/>
                </a:cxn>
                <a:cxn ang="0">
                  <a:pos x="0" y="3558"/>
                </a:cxn>
              </a:cxnLst>
              <a:rect l="0" t="0" r="r" b="b"/>
              <a:pathLst>
                <a:path w="21347" h="25067">
                  <a:moveTo>
                    <a:pt x="0" y="3558"/>
                  </a:moveTo>
                  <a:cubicBezTo>
                    <a:pt x="0" y="1593"/>
                    <a:pt x="1593" y="0"/>
                    <a:pt x="3558" y="0"/>
                  </a:cubicBezTo>
                  <a:lnTo>
                    <a:pt x="17789" y="0"/>
                  </a:lnTo>
                  <a:cubicBezTo>
                    <a:pt x="19754" y="0"/>
                    <a:pt x="21347" y="1593"/>
                    <a:pt x="21347" y="3558"/>
                  </a:cubicBezTo>
                  <a:lnTo>
                    <a:pt x="21347" y="21509"/>
                  </a:lnTo>
                  <a:cubicBezTo>
                    <a:pt x="21347" y="23474"/>
                    <a:pt x="19754" y="25067"/>
                    <a:pt x="17789" y="25067"/>
                  </a:cubicBezTo>
                  <a:lnTo>
                    <a:pt x="3558" y="25067"/>
                  </a:lnTo>
                  <a:cubicBezTo>
                    <a:pt x="1593" y="25067"/>
                    <a:pt x="0" y="23474"/>
                    <a:pt x="0" y="21509"/>
                  </a:cubicBezTo>
                  <a:lnTo>
                    <a:pt x="0" y="3558"/>
                  </a:lnTo>
                  <a:close/>
                </a:path>
              </a:pathLst>
            </a:custGeom>
            <a:noFill/>
            <a:ln w="7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75" name="Rectangle 127"/>
            <p:cNvSpPr>
              <a:spLocks noChangeArrowheads="1"/>
            </p:cNvSpPr>
            <p:nvPr/>
          </p:nvSpPr>
          <p:spPr bwMode="auto">
            <a:xfrm>
              <a:off x="928" y="473"/>
              <a:ext cx="798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Личностный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6" name="Rectangle 128"/>
            <p:cNvSpPr>
              <a:spLocks noChangeArrowheads="1"/>
            </p:cNvSpPr>
            <p:nvPr/>
          </p:nvSpPr>
          <p:spPr bwMode="auto">
            <a:xfrm>
              <a:off x="971" y="574"/>
              <a:ext cx="642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потенциал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7" name="Rectangle 129"/>
            <p:cNvSpPr>
              <a:spLocks noChangeArrowheads="1"/>
            </p:cNvSpPr>
            <p:nvPr/>
          </p:nvSpPr>
          <p:spPr bwMode="auto">
            <a:xfrm>
              <a:off x="1521" y="576"/>
              <a:ext cx="84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: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8" name="Rectangle 130"/>
            <p:cNvSpPr>
              <a:spLocks noChangeArrowheads="1"/>
            </p:cNvSpPr>
            <p:nvPr/>
          </p:nvSpPr>
          <p:spPr bwMode="auto">
            <a:xfrm>
              <a:off x="1552" y="576"/>
              <a:ext cx="80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79" name="Rectangle 131"/>
            <p:cNvSpPr>
              <a:spLocks noChangeArrowheads="1"/>
            </p:cNvSpPr>
            <p:nvPr/>
          </p:nvSpPr>
          <p:spPr bwMode="auto">
            <a:xfrm>
              <a:off x="645" y="679"/>
              <a:ext cx="311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* Мо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0" name="Rectangle 132"/>
            <p:cNvSpPr>
              <a:spLocks noChangeArrowheads="1"/>
            </p:cNvSpPr>
            <p:nvPr/>
          </p:nvSpPr>
          <p:spPr bwMode="auto">
            <a:xfrm>
              <a:off x="810" y="675"/>
              <a:ext cx="747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тивационная</a:t>
              </a: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1" name="Rectangle 133"/>
            <p:cNvSpPr>
              <a:spLocks noChangeArrowheads="1"/>
            </p:cNvSpPr>
            <p:nvPr/>
          </p:nvSpPr>
          <p:spPr bwMode="auto">
            <a:xfrm>
              <a:off x="645" y="780"/>
              <a:ext cx="914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направленность;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2" name="Rectangle 134"/>
            <p:cNvSpPr>
              <a:spLocks noChangeArrowheads="1"/>
            </p:cNvSpPr>
            <p:nvPr/>
          </p:nvSpPr>
          <p:spPr bwMode="auto">
            <a:xfrm>
              <a:off x="1453" y="780"/>
              <a:ext cx="80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3" name="Rectangle 135"/>
            <p:cNvSpPr>
              <a:spLocks noChangeArrowheads="1"/>
            </p:cNvSpPr>
            <p:nvPr/>
          </p:nvSpPr>
          <p:spPr bwMode="auto">
            <a:xfrm>
              <a:off x="645" y="883"/>
              <a:ext cx="1216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*  Место профессии в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4" name="Rectangle 136"/>
            <p:cNvSpPr>
              <a:spLocks noChangeArrowheads="1"/>
            </p:cNvSpPr>
            <p:nvPr/>
          </p:nvSpPr>
          <p:spPr bwMode="auto">
            <a:xfrm>
              <a:off x="645" y="986"/>
              <a:ext cx="897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жизни педагога;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5" name="Rectangle 137"/>
            <p:cNvSpPr>
              <a:spLocks noChangeArrowheads="1"/>
            </p:cNvSpPr>
            <p:nvPr/>
          </p:nvSpPr>
          <p:spPr bwMode="auto">
            <a:xfrm>
              <a:off x="1437" y="986"/>
              <a:ext cx="80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6" name="Rectangle 138"/>
            <p:cNvSpPr>
              <a:spLocks noChangeArrowheads="1"/>
            </p:cNvSpPr>
            <p:nvPr/>
          </p:nvSpPr>
          <p:spPr bwMode="auto">
            <a:xfrm>
              <a:off x="645" y="1089"/>
              <a:ext cx="1168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* Качества личности;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7" name="Rectangle 139"/>
            <p:cNvSpPr>
              <a:spLocks noChangeArrowheads="1"/>
            </p:cNvSpPr>
            <p:nvPr/>
          </p:nvSpPr>
          <p:spPr bwMode="auto">
            <a:xfrm>
              <a:off x="1688" y="1089"/>
              <a:ext cx="80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8" name="Rectangle 140"/>
            <p:cNvSpPr>
              <a:spLocks noChangeArrowheads="1"/>
            </p:cNvSpPr>
            <p:nvPr/>
          </p:nvSpPr>
          <p:spPr bwMode="auto">
            <a:xfrm>
              <a:off x="645" y="1192"/>
              <a:ext cx="956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* Особенности и 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89" name="Rectangle 141"/>
            <p:cNvSpPr>
              <a:spLocks noChangeArrowheads="1"/>
            </p:cNvSpPr>
            <p:nvPr/>
          </p:nvSpPr>
          <p:spPr bwMode="auto">
            <a:xfrm>
              <a:off x="645" y="1295"/>
              <a:ext cx="1292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способности, характер,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0" name="Rectangle 142"/>
            <p:cNvSpPr>
              <a:spLocks noChangeArrowheads="1"/>
            </p:cNvSpPr>
            <p:nvPr/>
          </p:nvSpPr>
          <p:spPr bwMode="auto">
            <a:xfrm>
              <a:off x="645" y="1399"/>
              <a:ext cx="722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темперамент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1" name="Rectangle 143"/>
            <p:cNvSpPr>
              <a:spLocks noChangeArrowheads="1"/>
            </p:cNvSpPr>
            <p:nvPr/>
          </p:nvSpPr>
          <p:spPr bwMode="auto">
            <a:xfrm>
              <a:off x="1273" y="1399"/>
              <a:ext cx="80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92" name="Rectangle 144"/>
            <p:cNvSpPr>
              <a:spLocks noChangeArrowheads="1"/>
            </p:cNvSpPr>
            <p:nvPr/>
          </p:nvSpPr>
          <p:spPr bwMode="auto">
            <a:xfrm>
              <a:off x="645" y="1505"/>
              <a:ext cx="80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193" name="Picture 145"/>
            <p:cNvPicPr>
              <a:picLocks noChangeAspect="1" noChangeArrowheads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957" y="324"/>
              <a:ext cx="1615" cy="1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94" name="Picture 146"/>
            <p:cNvPicPr>
              <a:picLocks noChangeAspect="1" noChangeArrowheads="1"/>
            </p:cNvPicPr>
            <p:nvPr/>
          </p:nvPicPr>
          <p:blipFill>
            <a:blip r:embed="rId9"/>
            <a:srcRect/>
            <a:stretch>
              <a:fillRect/>
            </a:stretch>
          </p:blipFill>
          <p:spPr bwMode="auto">
            <a:xfrm>
              <a:off x="3957" y="324"/>
              <a:ext cx="1615" cy="15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95" name="Picture 147"/>
            <p:cNvPicPr>
              <a:picLocks noChangeAspect="1" noChangeArrowheads="1"/>
            </p:cNvPicPr>
            <p:nvPr/>
          </p:nvPicPr>
          <p:blipFill>
            <a:blip r:embed="rId10"/>
            <a:srcRect/>
            <a:stretch>
              <a:fillRect/>
            </a:stretch>
          </p:blipFill>
          <p:spPr bwMode="auto">
            <a:xfrm>
              <a:off x="4040" y="416"/>
              <a:ext cx="1449" cy="1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196" name="Picture 148"/>
            <p:cNvPicPr>
              <a:picLocks noChangeAspect="1" noChangeArrowheads="1"/>
            </p:cNvPicPr>
            <p:nvPr/>
          </p:nvPicPr>
          <p:blipFill>
            <a:blip r:embed="rId11"/>
            <a:srcRect/>
            <a:stretch>
              <a:fillRect/>
            </a:stretch>
          </p:blipFill>
          <p:spPr bwMode="auto">
            <a:xfrm>
              <a:off x="4040" y="416"/>
              <a:ext cx="1449" cy="13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97" name="Rectangle 149"/>
            <p:cNvSpPr>
              <a:spLocks noChangeArrowheads="1"/>
            </p:cNvSpPr>
            <p:nvPr/>
          </p:nvSpPr>
          <p:spPr bwMode="auto">
            <a:xfrm>
              <a:off x="3991" y="339"/>
              <a:ext cx="1545" cy="48"/>
            </a:xfrm>
            <a:prstGeom prst="rect">
              <a:avLst/>
            </a:prstGeom>
            <a:solidFill>
              <a:srgbClr val="F5FFE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98" name="Rectangle 150"/>
            <p:cNvSpPr>
              <a:spLocks noChangeArrowheads="1"/>
            </p:cNvSpPr>
            <p:nvPr/>
          </p:nvSpPr>
          <p:spPr bwMode="auto">
            <a:xfrm>
              <a:off x="3991" y="387"/>
              <a:ext cx="1545" cy="59"/>
            </a:xfrm>
            <a:prstGeom prst="rect">
              <a:avLst/>
            </a:prstGeom>
            <a:solidFill>
              <a:srgbClr val="F4FFE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99" name="Rectangle 151"/>
            <p:cNvSpPr>
              <a:spLocks noChangeArrowheads="1"/>
            </p:cNvSpPr>
            <p:nvPr/>
          </p:nvSpPr>
          <p:spPr bwMode="auto">
            <a:xfrm>
              <a:off x="3991" y="446"/>
              <a:ext cx="1545" cy="47"/>
            </a:xfrm>
            <a:prstGeom prst="rect">
              <a:avLst/>
            </a:prstGeom>
            <a:solidFill>
              <a:srgbClr val="F3FFE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00" name="Rectangle 152"/>
            <p:cNvSpPr>
              <a:spLocks noChangeArrowheads="1"/>
            </p:cNvSpPr>
            <p:nvPr/>
          </p:nvSpPr>
          <p:spPr bwMode="auto">
            <a:xfrm>
              <a:off x="3991" y="493"/>
              <a:ext cx="1545" cy="51"/>
            </a:xfrm>
            <a:prstGeom prst="rect">
              <a:avLst/>
            </a:prstGeom>
            <a:solidFill>
              <a:srgbClr val="F2FFE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01" name="Rectangle 153"/>
            <p:cNvSpPr>
              <a:spLocks noChangeArrowheads="1"/>
            </p:cNvSpPr>
            <p:nvPr/>
          </p:nvSpPr>
          <p:spPr bwMode="auto">
            <a:xfrm>
              <a:off x="3991" y="544"/>
              <a:ext cx="1545" cy="55"/>
            </a:xfrm>
            <a:prstGeom prst="rect">
              <a:avLst/>
            </a:prstGeom>
            <a:solidFill>
              <a:srgbClr val="F2FFD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02" name="Rectangle 154"/>
            <p:cNvSpPr>
              <a:spLocks noChangeArrowheads="1"/>
            </p:cNvSpPr>
            <p:nvPr/>
          </p:nvSpPr>
          <p:spPr bwMode="auto">
            <a:xfrm>
              <a:off x="3991" y="599"/>
              <a:ext cx="1545" cy="36"/>
            </a:xfrm>
            <a:prstGeom prst="rect">
              <a:avLst/>
            </a:prstGeom>
            <a:solidFill>
              <a:srgbClr val="F0FED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03" name="Rectangle 155"/>
            <p:cNvSpPr>
              <a:spLocks noChangeArrowheads="1"/>
            </p:cNvSpPr>
            <p:nvPr/>
          </p:nvSpPr>
          <p:spPr bwMode="auto">
            <a:xfrm>
              <a:off x="3991" y="635"/>
              <a:ext cx="1545" cy="47"/>
            </a:xfrm>
            <a:prstGeom prst="rect">
              <a:avLst/>
            </a:prstGeom>
            <a:solidFill>
              <a:srgbClr val="F0FED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04" name="Rectangle 156"/>
            <p:cNvSpPr>
              <a:spLocks noChangeArrowheads="1"/>
            </p:cNvSpPr>
            <p:nvPr/>
          </p:nvSpPr>
          <p:spPr bwMode="auto">
            <a:xfrm>
              <a:off x="3991" y="682"/>
              <a:ext cx="1545" cy="51"/>
            </a:xfrm>
            <a:prstGeom prst="rect">
              <a:avLst/>
            </a:prstGeom>
            <a:solidFill>
              <a:srgbClr val="EFFED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05" name="Rectangle 157"/>
            <p:cNvSpPr>
              <a:spLocks noChangeArrowheads="1"/>
            </p:cNvSpPr>
            <p:nvPr/>
          </p:nvSpPr>
          <p:spPr bwMode="auto">
            <a:xfrm>
              <a:off x="3991" y="733"/>
              <a:ext cx="1545" cy="63"/>
            </a:xfrm>
            <a:prstGeom prst="rect">
              <a:avLst/>
            </a:prstGeom>
            <a:solidFill>
              <a:srgbClr val="EEFED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06" name="Rectangle 158"/>
            <p:cNvSpPr>
              <a:spLocks noChangeArrowheads="1"/>
            </p:cNvSpPr>
            <p:nvPr/>
          </p:nvSpPr>
          <p:spPr bwMode="auto">
            <a:xfrm>
              <a:off x="3991" y="796"/>
              <a:ext cx="1545" cy="51"/>
            </a:xfrm>
            <a:prstGeom prst="rect">
              <a:avLst/>
            </a:prstGeom>
            <a:solidFill>
              <a:srgbClr val="EDFED5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07" name="Rectangle 159"/>
            <p:cNvSpPr>
              <a:spLocks noChangeArrowheads="1"/>
            </p:cNvSpPr>
            <p:nvPr/>
          </p:nvSpPr>
          <p:spPr bwMode="auto">
            <a:xfrm>
              <a:off x="3991" y="847"/>
              <a:ext cx="1545" cy="48"/>
            </a:xfrm>
            <a:prstGeom prst="rect">
              <a:avLst/>
            </a:prstGeom>
            <a:solidFill>
              <a:srgbClr val="ECFED3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08" name="Rectangle 160"/>
            <p:cNvSpPr>
              <a:spLocks noChangeArrowheads="1"/>
            </p:cNvSpPr>
            <p:nvPr/>
          </p:nvSpPr>
          <p:spPr bwMode="auto">
            <a:xfrm>
              <a:off x="3991" y="895"/>
              <a:ext cx="1545" cy="59"/>
            </a:xfrm>
            <a:prstGeom prst="rect">
              <a:avLst/>
            </a:prstGeom>
            <a:solidFill>
              <a:srgbClr val="EBFED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09" name="Rectangle 161"/>
            <p:cNvSpPr>
              <a:spLocks noChangeArrowheads="1"/>
            </p:cNvSpPr>
            <p:nvPr/>
          </p:nvSpPr>
          <p:spPr bwMode="auto">
            <a:xfrm>
              <a:off x="3991" y="954"/>
              <a:ext cx="1545" cy="59"/>
            </a:xfrm>
            <a:prstGeom prst="rect">
              <a:avLst/>
            </a:prstGeom>
            <a:solidFill>
              <a:srgbClr val="EAFEC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10" name="Rectangle 162"/>
            <p:cNvSpPr>
              <a:spLocks noChangeArrowheads="1"/>
            </p:cNvSpPr>
            <p:nvPr/>
          </p:nvSpPr>
          <p:spPr bwMode="auto">
            <a:xfrm>
              <a:off x="3991" y="1013"/>
              <a:ext cx="1545" cy="47"/>
            </a:xfrm>
            <a:prstGeom prst="rect">
              <a:avLst/>
            </a:prstGeom>
            <a:solidFill>
              <a:srgbClr val="EAFECD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11" name="Rectangle 163"/>
            <p:cNvSpPr>
              <a:spLocks noChangeArrowheads="1"/>
            </p:cNvSpPr>
            <p:nvPr/>
          </p:nvSpPr>
          <p:spPr bwMode="auto">
            <a:xfrm>
              <a:off x="3991" y="1060"/>
              <a:ext cx="1545" cy="50"/>
            </a:xfrm>
            <a:prstGeom prst="rect">
              <a:avLst/>
            </a:prstGeom>
            <a:solidFill>
              <a:srgbClr val="E9FDCB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12" name="Rectangle 164"/>
            <p:cNvSpPr>
              <a:spLocks noChangeArrowheads="1"/>
            </p:cNvSpPr>
            <p:nvPr/>
          </p:nvSpPr>
          <p:spPr bwMode="auto">
            <a:xfrm>
              <a:off x="3991" y="1110"/>
              <a:ext cx="1545" cy="56"/>
            </a:xfrm>
            <a:prstGeom prst="rect">
              <a:avLst/>
            </a:prstGeom>
            <a:solidFill>
              <a:srgbClr val="E8FDC9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13" name="Rectangle 165"/>
            <p:cNvSpPr>
              <a:spLocks noChangeArrowheads="1"/>
            </p:cNvSpPr>
            <p:nvPr/>
          </p:nvSpPr>
          <p:spPr bwMode="auto">
            <a:xfrm>
              <a:off x="3991" y="1166"/>
              <a:ext cx="1545" cy="36"/>
            </a:xfrm>
            <a:prstGeom prst="rect">
              <a:avLst/>
            </a:prstGeom>
            <a:solidFill>
              <a:srgbClr val="E6FDC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14" name="Rectangle 166"/>
            <p:cNvSpPr>
              <a:spLocks noChangeArrowheads="1"/>
            </p:cNvSpPr>
            <p:nvPr/>
          </p:nvSpPr>
          <p:spPr bwMode="auto">
            <a:xfrm>
              <a:off x="3991" y="1202"/>
              <a:ext cx="1545" cy="47"/>
            </a:xfrm>
            <a:prstGeom prst="rect">
              <a:avLst/>
            </a:prstGeom>
            <a:solidFill>
              <a:srgbClr val="E6FDC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15" name="Rectangle 167"/>
            <p:cNvSpPr>
              <a:spLocks noChangeArrowheads="1"/>
            </p:cNvSpPr>
            <p:nvPr/>
          </p:nvSpPr>
          <p:spPr bwMode="auto">
            <a:xfrm>
              <a:off x="3991" y="1249"/>
              <a:ext cx="1545" cy="47"/>
            </a:xfrm>
            <a:prstGeom prst="rect">
              <a:avLst/>
            </a:prstGeom>
            <a:solidFill>
              <a:srgbClr val="E5FDC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16" name="Rectangle 168"/>
            <p:cNvSpPr>
              <a:spLocks noChangeArrowheads="1"/>
            </p:cNvSpPr>
            <p:nvPr/>
          </p:nvSpPr>
          <p:spPr bwMode="auto">
            <a:xfrm>
              <a:off x="3991" y="1296"/>
              <a:ext cx="1545" cy="47"/>
            </a:xfrm>
            <a:prstGeom prst="rect">
              <a:avLst/>
            </a:prstGeom>
            <a:solidFill>
              <a:srgbClr val="E5FDC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17" name="Rectangle 169"/>
            <p:cNvSpPr>
              <a:spLocks noChangeArrowheads="1"/>
            </p:cNvSpPr>
            <p:nvPr/>
          </p:nvSpPr>
          <p:spPr bwMode="auto">
            <a:xfrm>
              <a:off x="3991" y="1343"/>
              <a:ext cx="1545" cy="45"/>
            </a:xfrm>
            <a:prstGeom prst="rect">
              <a:avLst/>
            </a:prstGeom>
            <a:solidFill>
              <a:srgbClr val="E4FDC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18" name="Rectangle 170"/>
            <p:cNvSpPr>
              <a:spLocks noChangeArrowheads="1"/>
            </p:cNvSpPr>
            <p:nvPr/>
          </p:nvSpPr>
          <p:spPr bwMode="auto">
            <a:xfrm>
              <a:off x="3991" y="1388"/>
              <a:ext cx="1545" cy="38"/>
            </a:xfrm>
            <a:prstGeom prst="rect">
              <a:avLst/>
            </a:prstGeom>
            <a:solidFill>
              <a:srgbClr val="E3FDB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19" name="Rectangle 171"/>
            <p:cNvSpPr>
              <a:spLocks noChangeArrowheads="1"/>
            </p:cNvSpPr>
            <p:nvPr/>
          </p:nvSpPr>
          <p:spPr bwMode="auto">
            <a:xfrm>
              <a:off x="3991" y="1426"/>
              <a:ext cx="1545" cy="38"/>
            </a:xfrm>
            <a:prstGeom prst="rect">
              <a:avLst/>
            </a:prstGeom>
            <a:solidFill>
              <a:srgbClr val="E2FDB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20" name="Rectangle 172"/>
            <p:cNvSpPr>
              <a:spLocks noChangeArrowheads="1"/>
            </p:cNvSpPr>
            <p:nvPr/>
          </p:nvSpPr>
          <p:spPr bwMode="auto">
            <a:xfrm>
              <a:off x="3991" y="1464"/>
              <a:ext cx="1545" cy="37"/>
            </a:xfrm>
            <a:prstGeom prst="rect">
              <a:avLst/>
            </a:prstGeom>
            <a:solidFill>
              <a:srgbClr val="E1FDB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21" name="Rectangle 173"/>
            <p:cNvSpPr>
              <a:spLocks noChangeArrowheads="1"/>
            </p:cNvSpPr>
            <p:nvPr/>
          </p:nvSpPr>
          <p:spPr bwMode="auto">
            <a:xfrm>
              <a:off x="3991" y="1501"/>
              <a:ext cx="1545" cy="38"/>
            </a:xfrm>
            <a:prstGeom prst="rect">
              <a:avLst/>
            </a:prstGeom>
            <a:solidFill>
              <a:srgbClr val="E0FDB8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22" name="Rectangle 174"/>
            <p:cNvSpPr>
              <a:spLocks noChangeArrowheads="1"/>
            </p:cNvSpPr>
            <p:nvPr/>
          </p:nvSpPr>
          <p:spPr bwMode="auto">
            <a:xfrm>
              <a:off x="3991" y="1539"/>
              <a:ext cx="1545" cy="40"/>
            </a:xfrm>
            <a:prstGeom prst="rect">
              <a:avLst/>
            </a:prstGeom>
            <a:solidFill>
              <a:srgbClr val="E0FDB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23" name="Rectangle 175"/>
            <p:cNvSpPr>
              <a:spLocks noChangeArrowheads="1"/>
            </p:cNvSpPr>
            <p:nvPr/>
          </p:nvSpPr>
          <p:spPr bwMode="auto">
            <a:xfrm>
              <a:off x="3991" y="1579"/>
              <a:ext cx="1545" cy="48"/>
            </a:xfrm>
            <a:prstGeom prst="rect">
              <a:avLst/>
            </a:prstGeom>
            <a:solidFill>
              <a:srgbClr val="DFFDB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24" name="Rectangle 176"/>
            <p:cNvSpPr>
              <a:spLocks noChangeArrowheads="1"/>
            </p:cNvSpPr>
            <p:nvPr/>
          </p:nvSpPr>
          <p:spPr bwMode="auto">
            <a:xfrm>
              <a:off x="3991" y="1627"/>
              <a:ext cx="1545" cy="45"/>
            </a:xfrm>
            <a:prstGeom prst="rect">
              <a:avLst/>
            </a:prstGeom>
            <a:solidFill>
              <a:srgbClr val="DEFDB2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25" name="Rectangle 177"/>
            <p:cNvSpPr>
              <a:spLocks noChangeArrowheads="1"/>
            </p:cNvSpPr>
            <p:nvPr/>
          </p:nvSpPr>
          <p:spPr bwMode="auto">
            <a:xfrm>
              <a:off x="3991" y="1672"/>
              <a:ext cx="1545" cy="37"/>
            </a:xfrm>
            <a:prstGeom prst="rect">
              <a:avLst/>
            </a:prstGeom>
            <a:solidFill>
              <a:srgbClr val="DEFDB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26" name="Rectangle 178"/>
            <p:cNvSpPr>
              <a:spLocks noChangeArrowheads="1"/>
            </p:cNvSpPr>
            <p:nvPr/>
          </p:nvSpPr>
          <p:spPr bwMode="auto">
            <a:xfrm>
              <a:off x="3991" y="1709"/>
              <a:ext cx="1545" cy="38"/>
            </a:xfrm>
            <a:prstGeom prst="rect">
              <a:avLst/>
            </a:prstGeom>
            <a:solidFill>
              <a:srgbClr val="DDFDAE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27" name="Rectangle 179"/>
            <p:cNvSpPr>
              <a:spLocks noChangeArrowheads="1"/>
            </p:cNvSpPr>
            <p:nvPr/>
          </p:nvSpPr>
          <p:spPr bwMode="auto">
            <a:xfrm>
              <a:off x="3991" y="1747"/>
              <a:ext cx="1545" cy="37"/>
            </a:xfrm>
            <a:prstGeom prst="rect">
              <a:avLst/>
            </a:prstGeom>
            <a:solidFill>
              <a:srgbClr val="DCFDA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28" name="Rectangle 180"/>
            <p:cNvSpPr>
              <a:spLocks noChangeArrowheads="1"/>
            </p:cNvSpPr>
            <p:nvPr/>
          </p:nvSpPr>
          <p:spPr bwMode="auto">
            <a:xfrm>
              <a:off x="3991" y="1784"/>
              <a:ext cx="1545" cy="39"/>
            </a:xfrm>
            <a:prstGeom prst="rect">
              <a:avLst/>
            </a:prstGeom>
            <a:solidFill>
              <a:srgbClr val="DBFDAA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29" name="Rectangle 181"/>
            <p:cNvSpPr>
              <a:spLocks noChangeArrowheads="1"/>
            </p:cNvSpPr>
            <p:nvPr/>
          </p:nvSpPr>
          <p:spPr bwMode="auto">
            <a:xfrm>
              <a:off x="3991" y="1823"/>
              <a:ext cx="1545" cy="28"/>
            </a:xfrm>
            <a:prstGeom prst="rect">
              <a:avLst/>
            </a:prstGeom>
            <a:solidFill>
              <a:srgbClr val="DAFDA7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30" name="Freeform 182"/>
            <p:cNvSpPr>
              <a:spLocks/>
            </p:cNvSpPr>
            <p:nvPr/>
          </p:nvSpPr>
          <p:spPr bwMode="auto">
            <a:xfrm>
              <a:off x="3991" y="339"/>
              <a:ext cx="1545" cy="1512"/>
            </a:xfrm>
            <a:custGeom>
              <a:avLst/>
              <a:gdLst/>
              <a:ahLst/>
              <a:cxnLst>
                <a:cxn ang="0">
                  <a:pos x="0" y="900"/>
                </a:cxn>
                <a:cxn ang="0">
                  <a:pos x="900" y="0"/>
                </a:cxn>
                <a:cxn ang="0">
                  <a:pos x="4500" y="0"/>
                </a:cxn>
                <a:cxn ang="0">
                  <a:pos x="5400" y="900"/>
                </a:cxn>
                <a:cxn ang="0">
                  <a:pos x="5400" y="5855"/>
                </a:cxn>
                <a:cxn ang="0">
                  <a:pos x="4500" y="6755"/>
                </a:cxn>
                <a:cxn ang="0">
                  <a:pos x="900" y="6755"/>
                </a:cxn>
                <a:cxn ang="0">
                  <a:pos x="0" y="5855"/>
                </a:cxn>
                <a:cxn ang="0">
                  <a:pos x="0" y="900"/>
                </a:cxn>
              </a:cxnLst>
              <a:rect l="0" t="0" r="r" b="b"/>
              <a:pathLst>
                <a:path w="5400" h="6755">
                  <a:moveTo>
                    <a:pt x="0" y="900"/>
                  </a:moveTo>
                  <a:cubicBezTo>
                    <a:pt x="0" y="403"/>
                    <a:pt x="403" y="0"/>
                    <a:pt x="900" y="0"/>
                  </a:cubicBezTo>
                  <a:lnTo>
                    <a:pt x="4500" y="0"/>
                  </a:lnTo>
                  <a:cubicBezTo>
                    <a:pt x="4998" y="0"/>
                    <a:pt x="5400" y="403"/>
                    <a:pt x="5400" y="900"/>
                  </a:cubicBezTo>
                  <a:lnTo>
                    <a:pt x="5400" y="5855"/>
                  </a:lnTo>
                  <a:cubicBezTo>
                    <a:pt x="5400" y="6353"/>
                    <a:pt x="4998" y="6755"/>
                    <a:pt x="4500" y="6755"/>
                  </a:cubicBezTo>
                  <a:lnTo>
                    <a:pt x="900" y="6755"/>
                  </a:lnTo>
                  <a:cubicBezTo>
                    <a:pt x="403" y="6755"/>
                    <a:pt x="0" y="6353"/>
                    <a:pt x="0" y="5855"/>
                  </a:cubicBezTo>
                  <a:lnTo>
                    <a:pt x="0" y="900"/>
                  </a:lnTo>
                  <a:close/>
                </a:path>
              </a:pathLst>
            </a:custGeom>
            <a:noFill/>
            <a:ln w="7" cap="flat">
              <a:solidFill>
                <a:srgbClr val="98B954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31" name="Rectangle 183"/>
            <p:cNvSpPr>
              <a:spLocks noChangeArrowheads="1"/>
            </p:cNvSpPr>
            <p:nvPr/>
          </p:nvSpPr>
          <p:spPr bwMode="auto">
            <a:xfrm>
              <a:off x="4337" y="598"/>
              <a:ext cx="999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Компетентность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32" name="Rectangle 184"/>
            <p:cNvSpPr>
              <a:spLocks noChangeArrowheads="1"/>
            </p:cNvSpPr>
            <p:nvPr/>
          </p:nvSpPr>
          <p:spPr bwMode="auto">
            <a:xfrm>
              <a:off x="4520" y="701"/>
              <a:ext cx="576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педагога: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33" name="Rectangle 185"/>
            <p:cNvSpPr>
              <a:spLocks noChangeArrowheads="1"/>
            </p:cNvSpPr>
            <p:nvPr/>
          </p:nvSpPr>
          <p:spPr bwMode="auto">
            <a:xfrm>
              <a:off x="5009" y="701"/>
              <a:ext cx="83" cy="1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34" name="Rectangle 186"/>
            <p:cNvSpPr>
              <a:spLocks noChangeArrowheads="1"/>
            </p:cNvSpPr>
            <p:nvPr/>
          </p:nvSpPr>
          <p:spPr bwMode="auto">
            <a:xfrm>
              <a:off x="4141" y="804"/>
              <a:ext cx="1110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* Фундаментальная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35" name="Rectangle 187"/>
            <p:cNvSpPr>
              <a:spLocks noChangeArrowheads="1"/>
            </p:cNvSpPr>
            <p:nvPr/>
          </p:nvSpPr>
          <p:spPr bwMode="auto">
            <a:xfrm>
              <a:off x="4141" y="907"/>
              <a:ext cx="899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образованность;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36" name="Rectangle 188"/>
            <p:cNvSpPr>
              <a:spLocks noChangeArrowheads="1"/>
            </p:cNvSpPr>
            <p:nvPr/>
          </p:nvSpPr>
          <p:spPr bwMode="auto">
            <a:xfrm>
              <a:off x="4936" y="907"/>
              <a:ext cx="80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37" name="Rectangle 189"/>
            <p:cNvSpPr>
              <a:spLocks noChangeArrowheads="1"/>
            </p:cNvSpPr>
            <p:nvPr/>
          </p:nvSpPr>
          <p:spPr bwMode="auto">
            <a:xfrm>
              <a:off x="4141" y="1010"/>
              <a:ext cx="936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* Теоретическая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38" name="Rectangle 190"/>
            <p:cNvSpPr>
              <a:spLocks noChangeArrowheads="1"/>
            </p:cNvSpPr>
            <p:nvPr/>
          </p:nvSpPr>
          <p:spPr bwMode="auto">
            <a:xfrm>
              <a:off x="4141" y="1113"/>
              <a:ext cx="920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компетентность;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39" name="Rectangle 191"/>
            <p:cNvSpPr>
              <a:spLocks noChangeArrowheads="1"/>
            </p:cNvSpPr>
            <p:nvPr/>
          </p:nvSpPr>
          <p:spPr bwMode="auto">
            <a:xfrm>
              <a:off x="4953" y="1113"/>
              <a:ext cx="80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40" name="Rectangle 192"/>
            <p:cNvSpPr>
              <a:spLocks noChangeArrowheads="1"/>
            </p:cNvSpPr>
            <p:nvPr/>
          </p:nvSpPr>
          <p:spPr bwMode="auto">
            <a:xfrm>
              <a:off x="4141" y="1216"/>
              <a:ext cx="1067" cy="1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* Технологическая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41" name="Rectangle 193"/>
            <p:cNvSpPr>
              <a:spLocks noChangeArrowheads="1"/>
            </p:cNvSpPr>
            <p:nvPr/>
          </p:nvSpPr>
          <p:spPr bwMode="auto">
            <a:xfrm>
              <a:off x="4141" y="1317"/>
              <a:ext cx="542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компетен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42" name="Rectangle 194"/>
            <p:cNvSpPr>
              <a:spLocks noChangeArrowheads="1"/>
            </p:cNvSpPr>
            <p:nvPr/>
          </p:nvSpPr>
          <p:spPr bwMode="auto">
            <a:xfrm>
              <a:off x="4601" y="1317"/>
              <a:ext cx="456" cy="1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тность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43" name="Rectangle 195"/>
            <p:cNvSpPr>
              <a:spLocks noChangeArrowheads="1"/>
            </p:cNvSpPr>
            <p:nvPr/>
          </p:nvSpPr>
          <p:spPr bwMode="auto">
            <a:xfrm>
              <a:off x="4979" y="1332"/>
              <a:ext cx="481" cy="1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(методы, 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44" name="Rectangle 196"/>
            <p:cNvSpPr>
              <a:spLocks noChangeArrowheads="1"/>
            </p:cNvSpPr>
            <p:nvPr/>
          </p:nvSpPr>
          <p:spPr bwMode="auto">
            <a:xfrm>
              <a:off x="4141" y="1423"/>
              <a:ext cx="1197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технологии, развивающее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45" name="Rectangle 197"/>
            <p:cNvSpPr>
              <a:spLocks noChangeArrowheads="1"/>
            </p:cNvSpPr>
            <p:nvPr/>
          </p:nvSpPr>
          <p:spPr bwMode="auto">
            <a:xfrm>
              <a:off x="4141" y="1512"/>
              <a:ext cx="480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обучение)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46" name="Rectangle 198"/>
            <p:cNvSpPr>
              <a:spLocks noChangeArrowheads="1"/>
            </p:cNvSpPr>
            <p:nvPr/>
          </p:nvSpPr>
          <p:spPr bwMode="auto">
            <a:xfrm>
              <a:off x="4551" y="1512"/>
              <a:ext cx="68" cy="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9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 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2247" name="Picture 199"/>
            <p:cNvPicPr>
              <a:picLocks noChangeAspect="1" noChangeArrowheads="1"/>
            </p:cNvPicPr>
            <p:nvPr/>
          </p:nvPicPr>
          <p:blipFill>
            <a:blip r:embed="rId12"/>
            <a:srcRect/>
            <a:stretch>
              <a:fillRect/>
            </a:stretch>
          </p:blipFill>
          <p:spPr bwMode="auto">
            <a:xfrm>
              <a:off x="412" y="1994"/>
              <a:ext cx="1722" cy="20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48" name="Picture 200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412" y="1994"/>
              <a:ext cx="1722" cy="20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49" name="Picture 201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500" y="2089"/>
              <a:ext cx="1548" cy="1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250" name="Picture 202"/>
            <p:cNvPicPr>
              <a:picLocks noChangeAspect="1" noChangeArrowheads="1"/>
            </p:cNvPicPr>
            <p:nvPr/>
          </p:nvPicPr>
          <p:blipFill>
            <a:blip r:embed="rId15"/>
            <a:srcRect/>
            <a:stretch>
              <a:fillRect/>
            </a:stretch>
          </p:blipFill>
          <p:spPr bwMode="auto">
            <a:xfrm>
              <a:off x="500" y="2089"/>
              <a:ext cx="1548" cy="18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251" name="Rectangle 203"/>
            <p:cNvSpPr>
              <a:spLocks noChangeArrowheads="1"/>
            </p:cNvSpPr>
            <p:nvPr/>
          </p:nvSpPr>
          <p:spPr bwMode="auto">
            <a:xfrm>
              <a:off x="446" y="2009"/>
              <a:ext cx="1654" cy="63"/>
            </a:xfrm>
            <a:prstGeom prst="rect">
              <a:avLst/>
            </a:prstGeom>
            <a:solidFill>
              <a:srgbClr val="F5FFE6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252" name="Rectangle 204"/>
            <p:cNvSpPr>
              <a:spLocks noChangeArrowheads="1"/>
            </p:cNvSpPr>
            <p:nvPr/>
          </p:nvSpPr>
          <p:spPr bwMode="auto">
            <a:xfrm>
              <a:off x="446" y="2072"/>
              <a:ext cx="1654" cy="79"/>
            </a:xfrm>
            <a:prstGeom prst="rect">
              <a:avLst/>
            </a:prstGeom>
            <a:solidFill>
              <a:srgbClr val="F4FFE4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254" name="Rectangle 206"/>
          <p:cNvSpPr>
            <a:spLocks noChangeArrowheads="1"/>
          </p:cNvSpPr>
          <p:nvPr/>
        </p:nvSpPr>
        <p:spPr bwMode="auto">
          <a:xfrm>
            <a:off x="708026" y="3414713"/>
            <a:ext cx="2625725" cy="101600"/>
          </a:xfrm>
          <a:prstGeom prst="rect">
            <a:avLst/>
          </a:prstGeom>
          <a:solidFill>
            <a:srgbClr val="F3FFE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5" name="Rectangle 207"/>
          <p:cNvSpPr>
            <a:spLocks noChangeArrowheads="1"/>
          </p:cNvSpPr>
          <p:nvPr/>
        </p:nvSpPr>
        <p:spPr bwMode="auto">
          <a:xfrm>
            <a:off x="708026" y="3516313"/>
            <a:ext cx="2625725" cy="106363"/>
          </a:xfrm>
          <a:prstGeom prst="rect">
            <a:avLst/>
          </a:prstGeom>
          <a:solidFill>
            <a:srgbClr val="F2FFE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6" name="Rectangle 208"/>
          <p:cNvSpPr>
            <a:spLocks noChangeArrowheads="1"/>
          </p:cNvSpPr>
          <p:nvPr/>
        </p:nvSpPr>
        <p:spPr bwMode="auto">
          <a:xfrm>
            <a:off x="708026" y="3622675"/>
            <a:ext cx="2625725" cy="117475"/>
          </a:xfrm>
          <a:prstGeom prst="rect">
            <a:avLst/>
          </a:prstGeom>
          <a:solidFill>
            <a:srgbClr val="F2FFD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7" name="Rectangle 209"/>
          <p:cNvSpPr>
            <a:spLocks noChangeArrowheads="1"/>
          </p:cNvSpPr>
          <p:nvPr/>
        </p:nvSpPr>
        <p:spPr bwMode="auto">
          <a:xfrm>
            <a:off x="708026" y="3740150"/>
            <a:ext cx="2625725" cy="76200"/>
          </a:xfrm>
          <a:prstGeom prst="rect">
            <a:avLst/>
          </a:prstGeom>
          <a:solidFill>
            <a:srgbClr val="F0FED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8" name="Rectangle 210"/>
          <p:cNvSpPr>
            <a:spLocks noChangeArrowheads="1"/>
          </p:cNvSpPr>
          <p:nvPr/>
        </p:nvSpPr>
        <p:spPr bwMode="auto">
          <a:xfrm>
            <a:off x="708026" y="3816350"/>
            <a:ext cx="2625725" cy="98425"/>
          </a:xfrm>
          <a:prstGeom prst="rect">
            <a:avLst/>
          </a:prstGeom>
          <a:solidFill>
            <a:srgbClr val="F0FED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59" name="Rectangle 211"/>
          <p:cNvSpPr>
            <a:spLocks noChangeArrowheads="1"/>
          </p:cNvSpPr>
          <p:nvPr/>
        </p:nvSpPr>
        <p:spPr bwMode="auto">
          <a:xfrm>
            <a:off x="708026" y="3914775"/>
            <a:ext cx="2625725" cy="107950"/>
          </a:xfrm>
          <a:prstGeom prst="rect">
            <a:avLst/>
          </a:prstGeom>
          <a:solidFill>
            <a:srgbClr val="EFFED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60" name="Rectangle 212"/>
          <p:cNvSpPr>
            <a:spLocks noChangeArrowheads="1"/>
          </p:cNvSpPr>
          <p:nvPr/>
        </p:nvSpPr>
        <p:spPr bwMode="auto">
          <a:xfrm>
            <a:off x="708026" y="4022725"/>
            <a:ext cx="2625725" cy="133350"/>
          </a:xfrm>
          <a:prstGeom prst="rect">
            <a:avLst/>
          </a:prstGeom>
          <a:solidFill>
            <a:srgbClr val="EEFED7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61" name="Rectangle 213"/>
          <p:cNvSpPr>
            <a:spLocks noChangeArrowheads="1"/>
          </p:cNvSpPr>
          <p:nvPr/>
        </p:nvSpPr>
        <p:spPr bwMode="auto">
          <a:xfrm>
            <a:off x="708026" y="4156075"/>
            <a:ext cx="2625725" cy="107950"/>
          </a:xfrm>
          <a:prstGeom prst="rect">
            <a:avLst/>
          </a:prstGeom>
          <a:solidFill>
            <a:srgbClr val="EDFED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62" name="Rectangle 214"/>
          <p:cNvSpPr>
            <a:spLocks noChangeArrowheads="1"/>
          </p:cNvSpPr>
          <p:nvPr/>
        </p:nvSpPr>
        <p:spPr bwMode="auto">
          <a:xfrm>
            <a:off x="708026" y="4264025"/>
            <a:ext cx="2625725" cy="100013"/>
          </a:xfrm>
          <a:prstGeom prst="rect">
            <a:avLst/>
          </a:prstGeom>
          <a:solidFill>
            <a:srgbClr val="ECFED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63" name="Rectangle 215"/>
          <p:cNvSpPr>
            <a:spLocks noChangeArrowheads="1"/>
          </p:cNvSpPr>
          <p:nvPr/>
        </p:nvSpPr>
        <p:spPr bwMode="auto">
          <a:xfrm>
            <a:off x="708026" y="4364038"/>
            <a:ext cx="2625725" cy="125413"/>
          </a:xfrm>
          <a:prstGeom prst="rect">
            <a:avLst/>
          </a:prstGeom>
          <a:solidFill>
            <a:srgbClr val="EBFED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64" name="Rectangle 216"/>
          <p:cNvSpPr>
            <a:spLocks noChangeArrowheads="1"/>
          </p:cNvSpPr>
          <p:nvPr/>
        </p:nvSpPr>
        <p:spPr bwMode="auto">
          <a:xfrm>
            <a:off x="708026" y="4489450"/>
            <a:ext cx="2625725" cy="125413"/>
          </a:xfrm>
          <a:prstGeom prst="rect">
            <a:avLst/>
          </a:prstGeom>
          <a:solidFill>
            <a:srgbClr val="EAFEC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65" name="Rectangle 217"/>
          <p:cNvSpPr>
            <a:spLocks noChangeArrowheads="1"/>
          </p:cNvSpPr>
          <p:nvPr/>
        </p:nvSpPr>
        <p:spPr bwMode="auto">
          <a:xfrm>
            <a:off x="708026" y="4614863"/>
            <a:ext cx="2625725" cy="98425"/>
          </a:xfrm>
          <a:prstGeom prst="rect">
            <a:avLst/>
          </a:prstGeom>
          <a:solidFill>
            <a:srgbClr val="EAFEC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66" name="Rectangle 218"/>
          <p:cNvSpPr>
            <a:spLocks noChangeArrowheads="1"/>
          </p:cNvSpPr>
          <p:nvPr/>
        </p:nvSpPr>
        <p:spPr bwMode="auto">
          <a:xfrm>
            <a:off x="708026" y="4713288"/>
            <a:ext cx="2625725" cy="107950"/>
          </a:xfrm>
          <a:prstGeom prst="rect">
            <a:avLst/>
          </a:prstGeom>
          <a:solidFill>
            <a:srgbClr val="E9FDC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67" name="Rectangle 219"/>
          <p:cNvSpPr>
            <a:spLocks noChangeArrowheads="1"/>
          </p:cNvSpPr>
          <p:nvPr/>
        </p:nvSpPr>
        <p:spPr bwMode="auto">
          <a:xfrm>
            <a:off x="708026" y="4821238"/>
            <a:ext cx="2625725" cy="117475"/>
          </a:xfrm>
          <a:prstGeom prst="rect">
            <a:avLst/>
          </a:prstGeom>
          <a:solidFill>
            <a:srgbClr val="E8FDC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68" name="Rectangle 220"/>
          <p:cNvSpPr>
            <a:spLocks noChangeArrowheads="1"/>
          </p:cNvSpPr>
          <p:nvPr/>
        </p:nvSpPr>
        <p:spPr bwMode="auto">
          <a:xfrm>
            <a:off x="708026" y="4938713"/>
            <a:ext cx="2625725" cy="74613"/>
          </a:xfrm>
          <a:prstGeom prst="rect">
            <a:avLst/>
          </a:prstGeom>
          <a:solidFill>
            <a:srgbClr val="E6FDC8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69" name="Rectangle 221"/>
          <p:cNvSpPr>
            <a:spLocks noChangeArrowheads="1"/>
          </p:cNvSpPr>
          <p:nvPr/>
        </p:nvSpPr>
        <p:spPr bwMode="auto">
          <a:xfrm>
            <a:off x="708026" y="5013325"/>
            <a:ext cx="2625725" cy="101600"/>
          </a:xfrm>
          <a:prstGeom prst="rect">
            <a:avLst/>
          </a:prstGeom>
          <a:solidFill>
            <a:srgbClr val="E6FDC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70" name="Rectangle 222"/>
          <p:cNvSpPr>
            <a:spLocks noChangeArrowheads="1"/>
          </p:cNvSpPr>
          <p:nvPr/>
        </p:nvSpPr>
        <p:spPr bwMode="auto">
          <a:xfrm>
            <a:off x="708026" y="5114925"/>
            <a:ext cx="2625725" cy="98425"/>
          </a:xfrm>
          <a:prstGeom prst="rect">
            <a:avLst/>
          </a:prstGeom>
          <a:solidFill>
            <a:srgbClr val="E5FDC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71" name="Rectangle 223"/>
          <p:cNvSpPr>
            <a:spLocks noChangeArrowheads="1"/>
          </p:cNvSpPr>
          <p:nvPr/>
        </p:nvSpPr>
        <p:spPr bwMode="auto">
          <a:xfrm>
            <a:off x="708026" y="5213350"/>
            <a:ext cx="2625725" cy="100013"/>
          </a:xfrm>
          <a:prstGeom prst="rect">
            <a:avLst/>
          </a:prstGeom>
          <a:solidFill>
            <a:srgbClr val="E5FDC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72" name="Rectangle 224"/>
          <p:cNvSpPr>
            <a:spLocks noChangeArrowheads="1"/>
          </p:cNvSpPr>
          <p:nvPr/>
        </p:nvSpPr>
        <p:spPr bwMode="auto">
          <a:xfrm>
            <a:off x="708026" y="5313363"/>
            <a:ext cx="2625725" cy="95250"/>
          </a:xfrm>
          <a:prstGeom prst="rect">
            <a:avLst/>
          </a:prstGeom>
          <a:solidFill>
            <a:srgbClr val="E4FDC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73" name="Rectangle 225"/>
          <p:cNvSpPr>
            <a:spLocks noChangeArrowheads="1"/>
          </p:cNvSpPr>
          <p:nvPr/>
        </p:nvSpPr>
        <p:spPr bwMode="auto">
          <a:xfrm>
            <a:off x="708026" y="5408613"/>
            <a:ext cx="2625725" cy="79375"/>
          </a:xfrm>
          <a:prstGeom prst="rect">
            <a:avLst/>
          </a:prstGeom>
          <a:solidFill>
            <a:srgbClr val="E3FDB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74" name="Rectangle 226"/>
          <p:cNvSpPr>
            <a:spLocks noChangeArrowheads="1"/>
          </p:cNvSpPr>
          <p:nvPr/>
        </p:nvSpPr>
        <p:spPr bwMode="auto">
          <a:xfrm>
            <a:off x="708026" y="5487988"/>
            <a:ext cx="2625725" cy="79375"/>
          </a:xfrm>
          <a:prstGeom prst="rect">
            <a:avLst/>
          </a:prstGeom>
          <a:solidFill>
            <a:srgbClr val="E2FDB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75" name="Rectangle 227"/>
          <p:cNvSpPr>
            <a:spLocks noChangeArrowheads="1"/>
          </p:cNvSpPr>
          <p:nvPr/>
        </p:nvSpPr>
        <p:spPr bwMode="auto">
          <a:xfrm>
            <a:off x="708026" y="5567363"/>
            <a:ext cx="2625725" cy="79375"/>
          </a:xfrm>
          <a:prstGeom prst="rect">
            <a:avLst/>
          </a:prstGeom>
          <a:solidFill>
            <a:srgbClr val="E1FDB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76" name="Rectangle 228"/>
          <p:cNvSpPr>
            <a:spLocks noChangeArrowheads="1"/>
          </p:cNvSpPr>
          <p:nvPr/>
        </p:nvSpPr>
        <p:spPr bwMode="auto">
          <a:xfrm>
            <a:off x="708026" y="5646738"/>
            <a:ext cx="2625725" cy="80963"/>
          </a:xfrm>
          <a:prstGeom prst="rect">
            <a:avLst/>
          </a:prstGeom>
          <a:solidFill>
            <a:srgbClr val="E0FDB8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77" name="Rectangle 229"/>
          <p:cNvSpPr>
            <a:spLocks noChangeArrowheads="1"/>
          </p:cNvSpPr>
          <p:nvPr/>
        </p:nvSpPr>
        <p:spPr bwMode="auto">
          <a:xfrm>
            <a:off x="708026" y="5727700"/>
            <a:ext cx="2625725" cy="85725"/>
          </a:xfrm>
          <a:prstGeom prst="rect">
            <a:avLst/>
          </a:prstGeom>
          <a:solidFill>
            <a:srgbClr val="E0FDB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78" name="Rectangle 230"/>
          <p:cNvSpPr>
            <a:spLocks noChangeArrowheads="1"/>
          </p:cNvSpPr>
          <p:nvPr/>
        </p:nvSpPr>
        <p:spPr bwMode="auto">
          <a:xfrm>
            <a:off x="708026" y="5813425"/>
            <a:ext cx="2625725" cy="100013"/>
          </a:xfrm>
          <a:prstGeom prst="rect">
            <a:avLst/>
          </a:prstGeom>
          <a:solidFill>
            <a:srgbClr val="DFFDB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79" name="Rectangle 231"/>
          <p:cNvSpPr>
            <a:spLocks noChangeArrowheads="1"/>
          </p:cNvSpPr>
          <p:nvPr/>
        </p:nvSpPr>
        <p:spPr bwMode="auto">
          <a:xfrm>
            <a:off x="708026" y="5913438"/>
            <a:ext cx="2625725" cy="93663"/>
          </a:xfrm>
          <a:prstGeom prst="rect">
            <a:avLst/>
          </a:prstGeom>
          <a:solidFill>
            <a:srgbClr val="DEFDB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80" name="Rectangle 232"/>
          <p:cNvSpPr>
            <a:spLocks noChangeArrowheads="1"/>
          </p:cNvSpPr>
          <p:nvPr/>
        </p:nvSpPr>
        <p:spPr bwMode="auto">
          <a:xfrm>
            <a:off x="708026" y="6007100"/>
            <a:ext cx="2625725" cy="80963"/>
          </a:xfrm>
          <a:prstGeom prst="rect">
            <a:avLst/>
          </a:prstGeom>
          <a:solidFill>
            <a:srgbClr val="DEFDB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81" name="Rectangle 233"/>
          <p:cNvSpPr>
            <a:spLocks noChangeArrowheads="1"/>
          </p:cNvSpPr>
          <p:nvPr/>
        </p:nvSpPr>
        <p:spPr bwMode="auto">
          <a:xfrm>
            <a:off x="708026" y="6088063"/>
            <a:ext cx="2625725" cy="79375"/>
          </a:xfrm>
          <a:prstGeom prst="rect">
            <a:avLst/>
          </a:prstGeom>
          <a:solidFill>
            <a:srgbClr val="DDFDA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82" name="Rectangle 234"/>
          <p:cNvSpPr>
            <a:spLocks noChangeArrowheads="1"/>
          </p:cNvSpPr>
          <p:nvPr/>
        </p:nvSpPr>
        <p:spPr bwMode="auto">
          <a:xfrm>
            <a:off x="708026" y="6167438"/>
            <a:ext cx="2625725" cy="79375"/>
          </a:xfrm>
          <a:prstGeom prst="rect">
            <a:avLst/>
          </a:prstGeom>
          <a:solidFill>
            <a:srgbClr val="DCFDA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83" name="Rectangle 235"/>
          <p:cNvSpPr>
            <a:spLocks noChangeArrowheads="1"/>
          </p:cNvSpPr>
          <p:nvPr/>
        </p:nvSpPr>
        <p:spPr bwMode="auto">
          <a:xfrm>
            <a:off x="708026" y="6246813"/>
            <a:ext cx="2625725" cy="80963"/>
          </a:xfrm>
          <a:prstGeom prst="rect">
            <a:avLst/>
          </a:prstGeom>
          <a:solidFill>
            <a:srgbClr val="DBFDA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84" name="Rectangle 236"/>
          <p:cNvSpPr>
            <a:spLocks noChangeArrowheads="1"/>
          </p:cNvSpPr>
          <p:nvPr/>
        </p:nvSpPr>
        <p:spPr bwMode="auto">
          <a:xfrm>
            <a:off x="708026" y="6327775"/>
            <a:ext cx="2625725" cy="58738"/>
          </a:xfrm>
          <a:prstGeom prst="rect">
            <a:avLst/>
          </a:prstGeom>
          <a:solidFill>
            <a:srgbClr val="DAFDA7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85" name="Freeform 237"/>
          <p:cNvSpPr>
            <a:spLocks/>
          </p:cNvSpPr>
          <p:nvPr/>
        </p:nvSpPr>
        <p:spPr bwMode="auto">
          <a:xfrm>
            <a:off x="709613" y="3189288"/>
            <a:ext cx="2622550" cy="3197225"/>
          </a:xfrm>
          <a:custGeom>
            <a:avLst/>
            <a:gdLst/>
            <a:ahLst/>
            <a:cxnLst>
              <a:cxn ang="0">
                <a:pos x="0" y="963"/>
              </a:cxn>
              <a:cxn ang="0">
                <a:pos x="963" y="0"/>
              </a:cxn>
              <a:cxn ang="0">
                <a:pos x="4814" y="0"/>
              </a:cxn>
              <a:cxn ang="0">
                <a:pos x="5777" y="963"/>
              </a:cxn>
              <a:cxn ang="0">
                <a:pos x="5777" y="8038"/>
              </a:cxn>
              <a:cxn ang="0">
                <a:pos x="4814" y="9000"/>
              </a:cxn>
              <a:cxn ang="0">
                <a:pos x="963" y="9000"/>
              </a:cxn>
              <a:cxn ang="0">
                <a:pos x="0" y="8038"/>
              </a:cxn>
              <a:cxn ang="0">
                <a:pos x="0" y="963"/>
              </a:cxn>
            </a:cxnLst>
            <a:rect l="0" t="0" r="r" b="b"/>
            <a:pathLst>
              <a:path w="5777" h="9000">
                <a:moveTo>
                  <a:pt x="0" y="963"/>
                </a:moveTo>
                <a:cubicBezTo>
                  <a:pt x="0" y="432"/>
                  <a:pt x="432" y="0"/>
                  <a:pt x="963" y="0"/>
                </a:cubicBezTo>
                <a:lnTo>
                  <a:pt x="4814" y="0"/>
                </a:lnTo>
                <a:cubicBezTo>
                  <a:pt x="5346" y="0"/>
                  <a:pt x="5777" y="432"/>
                  <a:pt x="5777" y="963"/>
                </a:cubicBezTo>
                <a:lnTo>
                  <a:pt x="5777" y="8038"/>
                </a:lnTo>
                <a:cubicBezTo>
                  <a:pt x="5777" y="8569"/>
                  <a:pt x="5346" y="9000"/>
                  <a:pt x="4814" y="9000"/>
                </a:cubicBezTo>
                <a:lnTo>
                  <a:pt x="963" y="9000"/>
                </a:lnTo>
                <a:cubicBezTo>
                  <a:pt x="432" y="9000"/>
                  <a:pt x="0" y="8569"/>
                  <a:pt x="0" y="8038"/>
                </a:cubicBezTo>
                <a:lnTo>
                  <a:pt x="0" y="963"/>
                </a:lnTo>
                <a:close/>
              </a:path>
            </a:pathLst>
          </a:custGeom>
          <a:noFill/>
          <a:ln w="7" cap="flat">
            <a:solidFill>
              <a:srgbClr val="98B95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286" name="Rectangle 238"/>
          <p:cNvSpPr>
            <a:spLocks noChangeArrowheads="1"/>
          </p:cNvSpPr>
          <p:nvPr/>
        </p:nvSpPr>
        <p:spPr bwMode="auto">
          <a:xfrm>
            <a:off x="1322388" y="3336925"/>
            <a:ext cx="1516063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Образовательно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87" name="Rectangle 239"/>
          <p:cNvSpPr>
            <a:spLocks noChangeArrowheads="1"/>
          </p:cNvSpPr>
          <p:nvPr/>
        </p:nvSpPr>
        <p:spPr bwMode="auto">
          <a:xfrm>
            <a:off x="2663826" y="3336925"/>
            <a:ext cx="14922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-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88" name="Rectangle 240"/>
          <p:cNvSpPr>
            <a:spLocks noChangeArrowheads="1"/>
          </p:cNvSpPr>
          <p:nvPr/>
        </p:nvSpPr>
        <p:spPr bwMode="auto">
          <a:xfrm>
            <a:off x="1446213" y="3500438"/>
            <a:ext cx="136525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практическая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89" name="Rectangle 241"/>
          <p:cNvSpPr>
            <a:spLocks noChangeArrowheads="1"/>
          </p:cNvSpPr>
          <p:nvPr/>
        </p:nvSpPr>
        <p:spPr bwMode="auto">
          <a:xfrm>
            <a:off x="1062038" y="3663950"/>
            <a:ext cx="213995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деятельность педагога: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90" name="Rectangle 242"/>
          <p:cNvSpPr>
            <a:spLocks noChangeArrowheads="1"/>
          </p:cNvSpPr>
          <p:nvPr/>
        </p:nvSpPr>
        <p:spPr bwMode="auto">
          <a:xfrm>
            <a:off x="2981326" y="3663950"/>
            <a:ext cx="13335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91" name="Rectangle 243"/>
          <p:cNvSpPr>
            <a:spLocks noChangeArrowheads="1"/>
          </p:cNvSpPr>
          <p:nvPr/>
        </p:nvSpPr>
        <p:spPr bwMode="auto">
          <a:xfrm>
            <a:off x="954088" y="3825875"/>
            <a:ext cx="1214438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* Реализация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92" name="Rectangle 244"/>
          <p:cNvSpPr>
            <a:spLocks noChangeArrowheads="1"/>
          </p:cNvSpPr>
          <p:nvPr/>
        </p:nvSpPr>
        <p:spPr bwMode="auto">
          <a:xfrm>
            <a:off x="954088" y="3989388"/>
            <a:ext cx="1519238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образовательной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93" name="Rectangle 245"/>
          <p:cNvSpPr>
            <a:spLocks noChangeArrowheads="1"/>
          </p:cNvSpPr>
          <p:nvPr/>
        </p:nvSpPr>
        <p:spPr bwMode="auto">
          <a:xfrm>
            <a:off x="954088" y="4154488"/>
            <a:ext cx="1068388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программы;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94" name="Rectangle 246"/>
          <p:cNvSpPr>
            <a:spLocks noChangeArrowheads="1"/>
          </p:cNvSpPr>
          <p:nvPr/>
        </p:nvSpPr>
        <p:spPr bwMode="auto">
          <a:xfrm>
            <a:off x="1879601" y="4154488"/>
            <a:ext cx="1270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95" name="Rectangle 247"/>
          <p:cNvSpPr>
            <a:spLocks noChangeArrowheads="1"/>
          </p:cNvSpPr>
          <p:nvPr/>
        </p:nvSpPr>
        <p:spPr bwMode="auto">
          <a:xfrm>
            <a:off x="954088" y="4318000"/>
            <a:ext cx="240506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* Взаимодействие с детьми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96" name="Rectangle 248"/>
          <p:cNvSpPr>
            <a:spLocks noChangeArrowheads="1"/>
          </p:cNvSpPr>
          <p:nvPr/>
        </p:nvSpPr>
        <p:spPr bwMode="auto">
          <a:xfrm>
            <a:off x="954088" y="4481513"/>
            <a:ext cx="172561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в рамках личностно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97" name="Rectangle 249"/>
          <p:cNvSpPr>
            <a:spLocks noChangeArrowheads="1"/>
          </p:cNvSpPr>
          <p:nvPr/>
        </p:nvSpPr>
        <p:spPr bwMode="auto">
          <a:xfrm>
            <a:off x="2493963" y="4481513"/>
            <a:ext cx="1428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-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98" name="Rectangle 250"/>
          <p:cNvSpPr>
            <a:spLocks noChangeArrowheads="1"/>
          </p:cNvSpPr>
          <p:nvPr/>
        </p:nvSpPr>
        <p:spPr bwMode="auto">
          <a:xfrm>
            <a:off x="954088" y="4645025"/>
            <a:ext cx="2243138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ориентированной модели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99" name="Rectangle 251"/>
          <p:cNvSpPr>
            <a:spLocks noChangeArrowheads="1"/>
          </p:cNvSpPr>
          <p:nvPr/>
        </p:nvSpPr>
        <p:spPr bwMode="auto">
          <a:xfrm>
            <a:off x="954088" y="4808538"/>
            <a:ext cx="8604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общения;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00" name="Rectangle 252"/>
          <p:cNvSpPr>
            <a:spLocks noChangeArrowheads="1"/>
          </p:cNvSpPr>
          <p:nvPr/>
        </p:nvSpPr>
        <p:spPr bwMode="auto">
          <a:xfrm>
            <a:off x="1685926" y="4808538"/>
            <a:ext cx="1270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01" name="Rectangle 253"/>
          <p:cNvSpPr>
            <a:spLocks noChangeArrowheads="1"/>
          </p:cNvSpPr>
          <p:nvPr/>
        </p:nvSpPr>
        <p:spPr bwMode="auto">
          <a:xfrm>
            <a:off x="954088" y="4972050"/>
            <a:ext cx="10985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* Участие в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02" name="Rectangle 254"/>
          <p:cNvSpPr>
            <a:spLocks noChangeArrowheads="1"/>
          </p:cNvSpPr>
          <p:nvPr/>
        </p:nvSpPr>
        <p:spPr bwMode="auto">
          <a:xfrm>
            <a:off x="954088" y="5135563"/>
            <a:ext cx="166846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консультировании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03" name="Rectangle 255"/>
          <p:cNvSpPr>
            <a:spLocks noChangeArrowheads="1"/>
          </p:cNvSpPr>
          <p:nvPr/>
        </p:nvSpPr>
        <p:spPr bwMode="auto">
          <a:xfrm>
            <a:off x="954088" y="5295900"/>
            <a:ext cx="200977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педагогов и родителей;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04" name="Rectangle 256"/>
          <p:cNvSpPr>
            <a:spLocks noChangeArrowheads="1"/>
          </p:cNvSpPr>
          <p:nvPr/>
        </p:nvSpPr>
        <p:spPr bwMode="auto">
          <a:xfrm>
            <a:off x="2759076" y="5295900"/>
            <a:ext cx="1270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05" name="Rectangle 257"/>
          <p:cNvSpPr>
            <a:spLocks noChangeArrowheads="1"/>
          </p:cNvSpPr>
          <p:nvPr/>
        </p:nvSpPr>
        <p:spPr bwMode="auto">
          <a:xfrm>
            <a:off x="954088" y="5459413"/>
            <a:ext cx="15875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* Инновационная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06" name="Rectangle 258"/>
          <p:cNvSpPr>
            <a:spLocks noChangeArrowheads="1"/>
          </p:cNvSpPr>
          <p:nvPr/>
        </p:nvSpPr>
        <p:spPr bwMode="auto">
          <a:xfrm>
            <a:off x="954088" y="5622925"/>
            <a:ext cx="122237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деятельность;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07" name="Rectangle 259"/>
          <p:cNvSpPr>
            <a:spLocks noChangeArrowheads="1"/>
          </p:cNvSpPr>
          <p:nvPr/>
        </p:nvSpPr>
        <p:spPr bwMode="auto">
          <a:xfrm>
            <a:off x="2024063" y="5622925"/>
            <a:ext cx="128588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08" name="Rectangle 260"/>
          <p:cNvSpPr>
            <a:spLocks noChangeArrowheads="1"/>
          </p:cNvSpPr>
          <p:nvPr/>
        </p:nvSpPr>
        <p:spPr bwMode="auto">
          <a:xfrm>
            <a:off x="954088" y="5786438"/>
            <a:ext cx="190182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* Поисковая и научно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09" name="Rectangle 261"/>
          <p:cNvSpPr>
            <a:spLocks noChangeArrowheads="1"/>
          </p:cNvSpPr>
          <p:nvPr/>
        </p:nvSpPr>
        <p:spPr bwMode="auto">
          <a:xfrm>
            <a:off x="2652713" y="5786438"/>
            <a:ext cx="144463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-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10" name="Rectangle 262"/>
          <p:cNvSpPr>
            <a:spLocks noChangeArrowheads="1"/>
          </p:cNvSpPr>
          <p:nvPr/>
        </p:nvSpPr>
        <p:spPr bwMode="auto">
          <a:xfrm>
            <a:off x="954088" y="5949950"/>
            <a:ext cx="1671638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исследовательская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11" name="Rectangle 263"/>
          <p:cNvSpPr>
            <a:spLocks noChangeArrowheads="1"/>
          </p:cNvSpPr>
          <p:nvPr/>
        </p:nvSpPr>
        <p:spPr bwMode="auto">
          <a:xfrm>
            <a:off x="954088" y="6113463"/>
            <a:ext cx="122237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деятельность;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12" name="Rectangle 264"/>
          <p:cNvSpPr>
            <a:spLocks noChangeArrowheads="1"/>
          </p:cNvSpPr>
          <p:nvPr/>
        </p:nvSpPr>
        <p:spPr bwMode="auto">
          <a:xfrm>
            <a:off x="2024063" y="6113463"/>
            <a:ext cx="128588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313" name="Picture 265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6230938" y="3340100"/>
            <a:ext cx="2673350" cy="29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14" name="Picture 266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6230938" y="3340100"/>
            <a:ext cx="2673350" cy="29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15" name="Picture 267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367463" y="3490913"/>
            <a:ext cx="2401888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16" name="Picture 268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6367463" y="3490913"/>
            <a:ext cx="2401888" cy="269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17" name="Rectangle 269"/>
          <p:cNvSpPr>
            <a:spLocks noChangeArrowheads="1"/>
          </p:cNvSpPr>
          <p:nvPr/>
        </p:nvSpPr>
        <p:spPr bwMode="auto">
          <a:xfrm>
            <a:off x="6284913" y="3363913"/>
            <a:ext cx="2563813" cy="92075"/>
          </a:xfrm>
          <a:prstGeom prst="rect">
            <a:avLst/>
          </a:prstGeom>
          <a:solidFill>
            <a:srgbClr val="F5FFE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18" name="Rectangle 270"/>
          <p:cNvSpPr>
            <a:spLocks noChangeArrowheads="1"/>
          </p:cNvSpPr>
          <p:nvPr/>
        </p:nvSpPr>
        <p:spPr bwMode="auto">
          <a:xfrm>
            <a:off x="6284913" y="3455988"/>
            <a:ext cx="2563813" cy="114300"/>
          </a:xfrm>
          <a:prstGeom prst="rect">
            <a:avLst/>
          </a:prstGeom>
          <a:solidFill>
            <a:srgbClr val="F4FFE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19" name="Rectangle 271"/>
          <p:cNvSpPr>
            <a:spLocks noChangeArrowheads="1"/>
          </p:cNvSpPr>
          <p:nvPr/>
        </p:nvSpPr>
        <p:spPr bwMode="auto">
          <a:xfrm>
            <a:off x="6284913" y="3570288"/>
            <a:ext cx="2563813" cy="90488"/>
          </a:xfrm>
          <a:prstGeom prst="rect">
            <a:avLst/>
          </a:prstGeom>
          <a:solidFill>
            <a:srgbClr val="F3FFE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20" name="Rectangle 272"/>
          <p:cNvSpPr>
            <a:spLocks noChangeArrowheads="1"/>
          </p:cNvSpPr>
          <p:nvPr/>
        </p:nvSpPr>
        <p:spPr bwMode="auto">
          <a:xfrm>
            <a:off x="6284913" y="3660775"/>
            <a:ext cx="2563813" cy="96838"/>
          </a:xfrm>
          <a:prstGeom prst="rect">
            <a:avLst/>
          </a:prstGeom>
          <a:solidFill>
            <a:srgbClr val="F2FFE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21" name="Rectangle 273"/>
          <p:cNvSpPr>
            <a:spLocks noChangeArrowheads="1"/>
          </p:cNvSpPr>
          <p:nvPr/>
        </p:nvSpPr>
        <p:spPr bwMode="auto">
          <a:xfrm>
            <a:off x="6284913" y="3757613"/>
            <a:ext cx="2563813" cy="106363"/>
          </a:xfrm>
          <a:prstGeom prst="rect">
            <a:avLst/>
          </a:prstGeom>
          <a:solidFill>
            <a:srgbClr val="F2FFD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22" name="Rectangle 274"/>
          <p:cNvSpPr>
            <a:spLocks noChangeArrowheads="1"/>
          </p:cNvSpPr>
          <p:nvPr/>
        </p:nvSpPr>
        <p:spPr bwMode="auto">
          <a:xfrm>
            <a:off x="6284913" y="3863975"/>
            <a:ext cx="2563813" cy="68263"/>
          </a:xfrm>
          <a:prstGeom prst="rect">
            <a:avLst/>
          </a:prstGeom>
          <a:solidFill>
            <a:srgbClr val="F0FED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23" name="Rectangle 275"/>
          <p:cNvSpPr>
            <a:spLocks noChangeArrowheads="1"/>
          </p:cNvSpPr>
          <p:nvPr/>
        </p:nvSpPr>
        <p:spPr bwMode="auto">
          <a:xfrm>
            <a:off x="6284913" y="3932238"/>
            <a:ext cx="2563813" cy="90488"/>
          </a:xfrm>
          <a:prstGeom prst="rect">
            <a:avLst/>
          </a:prstGeom>
          <a:solidFill>
            <a:srgbClr val="F0FED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24" name="Rectangle 276"/>
          <p:cNvSpPr>
            <a:spLocks noChangeArrowheads="1"/>
          </p:cNvSpPr>
          <p:nvPr/>
        </p:nvSpPr>
        <p:spPr bwMode="auto">
          <a:xfrm>
            <a:off x="6284913" y="4022725"/>
            <a:ext cx="2563813" cy="98425"/>
          </a:xfrm>
          <a:prstGeom prst="rect">
            <a:avLst/>
          </a:prstGeom>
          <a:solidFill>
            <a:srgbClr val="EFFED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25" name="Rectangle 277"/>
          <p:cNvSpPr>
            <a:spLocks noChangeArrowheads="1"/>
          </p:cNvSpPr>
          <p:nvPr/>
        </p:nvSpPr>
        <p:spPr bwMode="auto">
          <a:xfrm>
            <a:off x="6284913" y="4121150"/>
            <a:ext cx="2563813" cy="120650"/>
          </a:xfrm>
          <a:prstGeom prst="rect">
            <a:avLst/>
          </a:prstGeom>
          <a:solidFill>
            <a:srgbClr val="EEFED7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26" name="Rectangle 278"/>
          <p:cNvSpPr>
            <a:spLocks noChangeArrowheads="1"/>
          </p:cNvSpPr>
          <p:nvPr/>
        </p:nvSpPr>
        <p:spPr bwMode="auto">
          <a:xfrm>
            <a:off x="6284913" y="4241800"/>
            <a:ext cx="2563813" cy="100013"/>
          </a:xfrm>
          <a:prstGeom prst="rect">
            <a:avLst/>
          </a:prstGeom>
          <a:solidFill>
            <a:srgbClr val="EDFED5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27" name="Rectangle 279"/>
          <p:cNvSpPr>
            <a:spLocks noChangeArrowheads="1"/>
          </p:cNvSpPr>
          <p:nvPr/>
        </p:nvSpPr>
        <p:spPr bwMode="auto">
          <a:xfrm>
            <a:off x="6284913" y="4341813"/>
            <a:ext cx="2563813" cy="90488"/>
          </a:xfrm>
          <a:prstGeom prst="rect">
            <a:avLst/>
          </a:prstGeom>
          <a:solidFill>
            <a:srgbClr val="ECFED3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28" name="Rectangle 280"/>
          <p:cNvSpPr>
            <a:spLocks noChangeArrowheads="1"/>
          </p:cNvSpPr>
          <p:nvPr/>
        </p:nvSpPr>
        <p:spPr bwMode="auto">
          <a:xfrm>
            <a:off x="6284913" y="4432300"/>
            <a:ext cx="2563813" cy="112713"/>
          </a:xfrm>
          <a:prstGeom prst="rect">
            <a:avLst/>
          </a:prstGeom>
          <a:solidFill>
            <a:srgbClr val="EBFED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29" name="Rectangle 281"/>
          <p:cNvSpPr>
            <a:spLocks noChangeArrowheads="1"/>
          </p:cNvSpPr>
          <p:nvPr/>
        </p:nvSpPr>
        <p:spPr bwMode="auto">
          <a:xfrm>
            <a:off x="6284913" y="4545013"/>
            <a:ext cx="2563813" cy="112713"/>
          </a:xfrm>
          <a:prstGeom prst="rect">
            <a:avLst/>
          </a:prstGeom>
          <a:solidFill>
            <a:srgbClr val="EAFEC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30" name="Rectangle 282"/>
          <p:cNvSpPr>
            <a:spLocks noChangeArrowheads="1"/>
          </p:cNvSpPr>
          <p:nvPr/>
        </p:nvSpPr>
        <p:spPr bwMode="auto">
          <a:xfrm>
            <a:off x="6284913" y="4657725"/>
            <a:ext cx="2563813" cy="92075"/>
          </a:xfrm>
          <a:prstGeom prst="rect">
            <a:avLst/>
          </a:prstGeom>
          <a:solidFill>
            <a:srgbClr val="EAFECD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31" name="Rectangle 283"/>
          <p:cNvSpPr>
            <a:spLocks noChangeArrowheads="1"/>
          </p:cNvSpPr>
          <p:nvPr/>
        </p:nvSpPr>
        <p:spPr bwMode="auto">
          <a:xfrm>
            <a:off x="6284913" y="4749800"/>
            <a:ext cx="2563813" cy="96838"/>
          </a:xfrm>
          <a:prstGeom prst="rect">
            <a:avLst/>
          </a:prstGeom>
          <a:solidFill>
            <a:srgbClr val="E9FDCB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32" name="Rectangle 284"/>
          <p:cNvSpPr>
            <a:spLocks noChangeArrowheads="1"/>
          </p:cNvSpPr>
          <p:nvPr/>
        </p:nvSpPr>
        <p:spPr bwMode="auto">
          <a:xfrm>
            <a:off x="6284913" y="4846638"/>
            <a:ext cx="2563813" cy="106363"/>
          </a:xfrm>
          <a:prstGeom prst="rect">
            <a:avLst/>
          </a:prstGeom>
          <a:solidFill>
            <a:srgbClr val="E8FDC9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33" name="Rectangle 285"/>
          <p:cNvSpPr>
            <a:spLocks noChangeArrowheads="1"/>
          </p:cNvSpPr>
          <p:nvPr/>
        </p:nvSpPr>
        <p:spPr bwMode="auto">
          <a:xfrm>
            <a:off x="6284913" y="4953000"/>
            <a:ext cx="2563813" cy="68263"/>
          </a:xfrm>
          <a:prstGeom prst="rect">
            <a:avLst/>
          </a:prstGeom>
          <a:solidFill>
            <a:srgbClr val="E6FDC8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34" name="Rectangle 286"/>
          <p:cNvSpPr>
            <a:spLocks noChangeArrowheads="1"/>
          </p:cNvSpPr>
          <p:nvPr/>
        </p:nvSpPr>
        <p:spPr bwMode="auto">
          <a:xfrm>
            <a:off x="6284913" y="5021263"/>
            <a:ext cx="2563813" cy="92075"/>
          </a:xfrm>
          <a:prstGeom prst="rect">
            <a:avLst/>
          </a:prstGeom>
          <a:solidFill>
            <a:srgbClr val="E6FDC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35" name="Rectangle 287"/>
          <p:cNvSpPr>
            <a:spLocks noChangeArrowheads="1"/>
          </p:cNvSpPr>
          <p:nvPr/>
        </p:nvSpPr>
        <p:spPr bwMode="auto">
          <a:xfrm>
            <a:off x="6284913" y="5113338"/>
            <a:ext cx="2563813" cy="88900"/>
          </a:xfrm>
          <a:prstGeom prst="rect">
            <a:avLst/>
          </a:prstGeom>
          <a:solidFill>
            <a:srgbClr val="E5FDC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36" name="Rectangle 288"/>
          <p:cNvSpPr>
            <a:spLocks noChangeArrowheads="1"/>
          </p:cNvSpPr>
          <p:nvPr/>
        </p:nvSpPr>
        <p:spPr bwMode="auto">
          <a:xfrm>
            <a:off x="6284913" y="5202238"/>
            <a:ext cx="2563813" cy="90488"/>
          </a:xfrm>
          <a:prstGeom prst="rect">
            <a:avLst/>
          </a:prstGeom>
          <a:solidFill>
            <a:srgbClr val="E5FDC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37" name="Rectangle 289"/>
          <p:cNvSpPr>
            <a:spLocks noChangeArrowheads="1"/>
          </p:cNvSpPr>
          <p:nvPr/>
        </p:nvSpPr>
        <p:spPr bwMode="auto">
          <a:xfrm>
            <a:off x="6284913" y="5292725"/>
            <a:ext cx="2563813" cy="87313"/>
          </a:xfrm>
          <a:prstGeom prst="rect">
            <a:avLst/>
          </a:prstGeom>
          <a:solidFill>
            <a:srgbClr val="E4FDC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38" name="Rectangle 290"/>
          <p:cNvSpPr>
            <a:spLocks noChangeArrowheads="1"/>
          </p:cNvSpPr>
          <p:nvPr/>
        </p:nvSpPr>
        <p:spPr bwMode="auto">
          <a:xfrm>
            <a:off x="6284913" y="5380038"/>
            <a:ext cx="2563813" cy="73025"/>
          </a:xfrm>
          <a:prstGeom prst="rect">
            <a:avLst/>
          </a:prstGeom>
          <a:solidFill>
            <a:srgbClr val="E3FDB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39" name="Rectangle 291"/>
          <p:cNvSpPr>
            <a:spLocks noChangeArrowheads="1"/>
          </p:cNvSpPr>
          <p:nvPr/>
        </p:nvSpPr>
        <p:spPr bwMode="auto">
          <a:xfrm>
            <a:off x="6284913" y="5453063"/>
            <a:ext cx="2563813" cy="71438"/>
          </a:xfrm>
          <a:prstGeom prst="rect">
            <a:avLst/>
          </a:prstGeom>
          <a:solidFill>
            <a:srgbClr val="E2FDB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40" name="Rectangle 292"/>
          <p:cNvSpPr>
            <a:spLocks noChangeArrowheads="1"/>
          </p:cNvSpPr>
          <p:nvPr/>
        </p:nvSpPr>
        <p:spPr bwMode="auto">
          <a:xfrm>
            <a:off x="6284913" y="5524500"/>
            <a:ext cx="2563813" cy="73025"/>
          </a:xfrm>
          <a:prstGeom prst="rect">
            <a:avLst/>
          </a:prstGeom>
          <a:solidFill>
            <a:srgbClr val="E1FDB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41" name="Rectangle 293"/>
          <p:cNvSpPr>
            <a:spLocks noChangeArrowheads="1"/>
          </p:cNvSpPr>
          <p:nvPr/>
        </p:nvSpPr>
        <p:spPr bwMode="auto">
          <a:xfrm>
            <a:off x="6284913" y="5597525"/>
            <a:ext cx="2563813" cy="71438"/>
          </a:xfrm>
          <a:prstGeom prst="rect">
            <a:avLst/>
          </a:prstGeom>
          <a:solidFill>
            <a:srgbClr val="E0FDB8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42" name="Rectangle 294"/>
          <p:cNvSpPr>
            <a:spLocks noChangeArrowheads="1"/>
          </p:cNvSpPr>
          <p:nvPr/>
        </p:nvSpPr>
        <p:spPr bwMode="auto">
          <a:xfrm>
            <a:off x="6284913" y="5668963"/>
            <a:ext cx="2563813" cy="79375"/>
          </a:xfrm>
          <a:prstGeom prst="rect">
            <a:avLst/>
          </a:prstGeom>
          <a:solidFill>
            <a:srgbClr val="E0FDB6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43" name="Rectangle 295"/>
          <p:cNvSpPr>
            <a:spLocks noChangeArrowheads="1"/>
          </p:cNvSpPr>
          <p:nvPr/>
        </p:nvSpPr>
        <p:spPr bwMode="auto">
          <a:xfrm>
            <a:off x="6284913" y="5748338"/>
            <a:ext cx="2563813" cy="90488"/>
          </a:xfrm>
          <a:prstGeom prst="rect">
            <a:avLst/>
          </a:prstGeom>
          <a:solidFill>
            <a:srgbClr val="DFFDB4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44" name="Rectangle 296"/>
          <p:cNvSpPr>
            <a:spLocks noChangeArrowheads="1"/>
          </p:cNvSpPr>
          <p:nvPr/>
        </p:nvSpPr>
        <p:spPr bwMode="auto">
          <a:xfrm>
            <a:off x="6284913" y="5838825"/>
            <a:ext cx="2563813" cy="85725"/>
          </a:xfrm>
          <a:prstGeom prst="rect">
            <a:avLst/>
          </a:prstGeom>
          <a:solidFill>
            <a:srgbClr val="DEFDB2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45" name="Rectangle 297"/>
          <p:cNvSpPr>
            <a:spLocks noChangeArrowheads="1"/>
          </p:cNvSpPr>
          <p:nvPr/>
        </p:nvSpPr>
        <p:spPr bwMode="auto">
          <a:xfrm>
            <a:off x="6284913" y="5924550"/>
            <a:ext cx="2563813" cy="71438"/>
          </a:xfrm>
          <a:prstGeom prst="rect">
            <a:avLst/>
          </a:prstGeom>
          <a:solidFill>
            <a:srgbClr val="DEFDB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46" name="Rectangle 298"/>
          <p:cNvSpPr>
            <a:spLocks noChangeArrowheads="1"/>
          </p:cNvSpPr>
          <p:nvPr/>
        </p:nvSpPr>
        <p:spPr bwMode="auto">
          <a:xfrm>
            <a:off x="6284913" y="5995988"/>
            <a:ext cx="2563813" cy="73025"/>
          </a:xfrm>
          <a:prstGeom prst="rect">
            <a:avLst/>
          </a:prstGeom>
          <a:solidFill>
            <a:srgbClr val="DDFDAE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47" name="Rectangle 299"/>
          <p:cNvSpPr>
            <a:spLocks noChangeArrowheads="1"/>
          </p:cNvSpPr>
          <p:nvPr/>
        </p:nvSpPr>
        <p:spPr bwMode="auto">
          <a:xfrm>
            <a:off x="6284913" y="6069013"/>
            <a:ext cx="2563813" cy="73025"/>
          </a:xfrm>
          <a:prstGeom prst="rect">
            <a:avLst/>
          </a:prstGeom>
          <a:solidFill>
            <a:srgbClr val="DCFDAC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48" name="Rectangle 300"/>
          <p:cNvSpPr>
            <a:spLocks noChangeArrowheads="1"/>
          </p:cNvSpPr>
          <p:nvPr/>
        </p:nvSpPr>
        <p:spPr bwMode="auto">
          <a:xfrm>
            <a:off x="6284913" y="6142038"/>
            <a:ext cx="2563813" cy="73025"/>
          </a:xfrm>
          <a:prstGeom prst="rect">
            <a:avLst/>
          </a:prstGeom>
          <a:solidFill>
            <a:srgbClr val="DBFDAA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49" name="Rectangle 301"/>
          <p:cNvSpPr>
            <a:spLocks noChangeArrowheads="1"/>
          </p:cNvSpPr>
          <p:nvPr/>
        </p:nvSpPr>
        <p:spPr bwMode="auto">
          <a:xfrm>
            <a:off x="6284913" y="6215063"/>
            <a:ext cx="2563813" cy="55563"/>
          </a:xfrm>
          <a:prstGeom prst="rect">
            <a:avLst/>
          </a:prstGeom>
          <a:solidFill>
            <a:srgbClr val="DAFDA7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0" name="Freeform 302"/>
          <p:cNvSpPr>
            <a:spLocks/>
          </p:cNvSpPr>
          <p:nvPr/>
        </p:nvSpPr>
        <p:spPr bwMode="auto">
          <a:xfrm>
            <a:off x="6284913" y="3363913"/>
            <a:ext cx="2562225" cy="2905125"/>
          </a:xfrm>
          <a:custGeom>
            <a:avLst/>
            <a:gdLst/>
            <a:ahLst/>
            <a:cxnLst>
              <a:cxn ang="0">
                <a:pos x="0" y="941"/>
              </a:cxn>
              <a:cxn ang="0">
                <a:pos x="941" y="0"/>
              </a:cxn>
              <a:cxn ang="0">
                <a:pos x="4703" y="0"/>
              </a:cxn>
              <a:cxn ang="0">
                <a:pos x="5644" y="941"/>
              </a:cxn>
              <a:cxn ang="0">
                <a:pos x="5644" y="7237"/>
              </a:cxn>
              <a:cxn ang="0">
                <a:pos x="4703" y="8177"/>
              </a:cxn>
              <a:cxn ang="0">
                <a:pos x="941" y="8177"/>
              </a:cxn>
              <a:cxn ang="0">
                <a:pos x="0" y="7237"/>
              </a:cxn>
              <a:cxn ang="0">
                <a:pos x="0" y="941"/>
              </a:cxn>
            </a:cxnLst>
            <a:rect l="0" t="0" r="r" b="b"/>
            <a:pathLst>
              <a:path w="5644" h="8177">
                <a:moveTo>
                  <a:pt x="0" y="941"/>
                </a:moveTo>
                <a:cubicBezTo>
                  <a:pt x="0" y="422"/>
                  <a:pt x="422" y="0"/>
                  <a:pt x="941" y="0"/>
                </a:cubicBezTo>
                <a:lnTo>
                  <a:pt x="4703" y="0"/>
                </a:lnTo>
                <a:cubicBezTo>
                  <a:pt x="5223" y="0"/>
                  <a:pt x="5644" y="422"/>
                  <a:pt x="5644" y="941"/>
                </a:cubicBezTo>
                <a:lnTo>
                  <a:pt x="5644" y="7237"/>
                </a:lnTo>
                <a:cubicBezTo>
                  <a:pt x="5644" y="7756"/>
                  <a:pt x="5223" y="8177"/>
                  <a:pt x="4703" y="8177"/>
                </a:cubicBezTo>
                <a:lnTo>
                  <a:pt x="941" y="8177"/>
                </a:lnTo>
                <a:cubicBezTo>
                  <a:pt x="422" y="8177"/>
                  <a:pt x="0" y="7756"/>
                  <a:pt x="0" y="7237"/>
                </a:cubicBezTo>
                <a:lnTo>
                  <a:pt x="0" y="941"/>
                </a:lnTo>
                <a:close/>
              </a:path>
            </a:pathLst>
          </a:custGeom>
          <a:noFill/>
          <a:ln w="7" cap="flat">
            <a:solidFill>
              <a:srgbClr val="98B954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1" name="Rectangle 303"/>
          <p:cNvSpPr>
            <a:spLocks noChangeArrowheads="1"/>
          </p:cNvSpPr>
          <p:nvPr/>
        </p:nvSpPr>
        <p:spPr bwMode="auto">
          <a:xfrm>
            <a:off x="7086601" y="3508375"/>
            <a:ext cx="105092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Личностно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2" name="Rectangle 304"/>
          <p:cNvSpPr>
            <a:spLocks noChangeArrowheads="1"/>
          </p:cNvSpPr>
          <p:nvPr/>
        </p:nvSpPr>
        <p:spPr bwMode="auto">
          <a:xfrm>
            <a:off x="7991476" y="3508375"/>
            <a:ext cx="149225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-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3" name="Rectangle 305"/>
          <p:cNvSpPr>
            <a:spLocks noChangeArrowheads="1"/>
          </p:cNvSpPr>
          <p:nvPr/>
        </p:nvSpPr>
        <p:spPr bwMode="auto">
          <a:xfrm>
            <a:off x="6562726" y="3671888"/>
            <a:ext cx="228600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профессиональный рост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4" name="Rectangle 306"/>
          <p:cNvSpPr>
            <a:spLocks noChangeArrowheads="1"/>
          </p:cNvSpPr>
          <p:nvPr/>
        </p:nvSpPr>
        <p:spPr bwMode="auto">
          <a:xfrm>
            <a:off x="7181851" y="3836988"/>
            <a:ext cx="912813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педагога: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5" name="Rectangle 307"/>
          <p:cNvSpPr>
            <a:spLocks noChangeArrowheads="1"/>
          </p:cNvSpPr>
          <p:nvPr/>
        </p:nvSpPr>
        <p:spPr bwMode="auto">
          <a:xfrm>
            <a:off x="7956551" y="3836988"/>
            <a:ext cx="133350" cy="20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6" name="Rectangle 308"/>
          <p:cNvSpPr>
            <a:spLocks noChangeArrowheads="1"/>
          </p:cNvSpPr>
          <p:nvPr/>
        </p:nvSpPr>
        <p:spPr bwMode="auto">
          <a:xfrm>
            <a:off x="6527801" y="3998913"/>
            <a:ext cx="14287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-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7" name="Rectangle 309"/>
          <p:cNvSpPr>
            <a:spLocks noChangeArrowheads="1"/>
          </p:cNvSpPr>
          <p:nvPr/>
        </p:nvSpPr>
        <p:spPr bwMode="auto">
          <a:xfrm>
            <a:off x="6588126" y="3998913"/>
            <a:ext cx="1270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8" name="Rectangle 310"/>
          <p:cNvSpPr>
            <a:spLocks noChangeArrowheads="1"/>
          </p:cNvSpPr>
          <p:nvPr/>
        </p:nvSpPr>
        <p:spPr bwMode="auto">
          <a:xfrm>
            <a:off x="6632576" y="3998913"/>
            <a:ext cx="1271588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Стремление к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9" name="Rectangle 311"/>
          <p:cNvSpPr>
            <a:spLocks noChangeArrowheads="1"/>
          </p:cNvSpPr>
          <p:nvPr/>
        </p:nvSpPr>
        <p:spPr bwMode="auto">
          <a:xfrm>
            <a:off x="6527801" y="4162425"/>
            <a:ext cx="1652588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самообразованию,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60" name="Rectangle 312"/>
          <p:cNvSpPr>
            <a:spLocks noChangeArrowheads="1"/>
          </p:cNvSpPr>
          <p:nvPr/>
        </p:nvSpPr>
        <p:spPr bwMode="auto">
          <a:xfrm>
            <a:off x="6527801" y="4325938"/>
            <a:ext cx="225742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самоусовершенствованию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61" name="Rectangle 313"/>
          <p:cNvSpPr>
            <a:spLocks noChangeArrowheads="1"/>
          </p:cNvSpPr>
          <p:nvPr/>
        </p:nvSpPr>
        <p:spPr bwMode="auto">
          <a:xfrm>
            <a:off x="8562976" y="4325938"/>
            <a:ext cx="1270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62" name="Rectangle 314"/>
          <p:cNvSpPr>
            <a:spLocks noChangeArrowheads="1"/>
          </p:cNvSpPr>
          <p:nvPr/>
        </p:nvSpPr>
        <p:spPr bwMode="auto">
          <a:xfrm>
            <a:off x="6527801" y="4489450"/>
            <a:ext cx="14287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-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63" name="Rectangle 315"/>
          <p:cNvSpPr>
            <a:spLocks noChangeArrowheads="1"/>
          </p:cNvSpPr>
          <p:nvPr/>
        </p:nvSpPr>
        <p:spPr bwMode="auto">
          <a:xfrm>
            <a:off x="6588126" y="4489450"/>
            <a:ext cx="1270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64" name="Rectangle 316"/>
          <p:cNvSpPr>
            <a:spLocks noChangeArrowheads="1"/>
          </p:cNvSpPr>
          <p:nvPr/>
        </p:nvSpPr>
        <p:spPr bwMode="auto">
          <a:xfrm>
            <a:off x="6632576" y="4489450"/>
            <a:ext cx="1119188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Повышение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65" name="Rectangle 317"/>
          <p:cNvSpPr>
            <a:spLocks noChangeArrowheads="1"/>
          </p:cNvSpPr>
          <p:nvPr/>
        </p:nvSpPr>
        <p:spPr bwMode="auto">
          <a:xfrm>
            <a:off x="6527801" y="4652963"/>
            <a:ext cx="1082675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педагогичес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66" name="Rectangle 318"/>
          <p:cNvSpPr>
            <a:spLocks noChangeArrowheads="1"/>
          </p:cNvSpPr>
          <p:nvPr/>
        </p:nvSpPr>
        <p:spPr bwMode="auto">
          <a:xfrm>
            <a:off x="7466013" y="4652963"/>
            <a:ext cx="496888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кого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67" name="Rectangle 319"/>
          <p:cNvSpPr>
            <a:spLocks noChangeArrowheads="1"/>
          </p:cNvSpPr>
          <p:nvPr/>
        </p:nvSpPr>
        <p:spPr bwMode="auto">
          <a:xfrm>
            <a:off x="6527801" y="4818063"/>
            <a:ext cx="10445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мастерства;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68" name="Rectangle 320"/>
          <p:cNvSpPr>
            <a:spLocks noChangeArrowheads="1"/>
          </p:cNvSpPr>
          <p:nvPr/>
        </p:nvSpPr>
        <p:spPr bwMode="auto">
          <a:xfrm>
            <a:off x="7432676" y="4818063"/>
            <a:ext cx="1270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69" name="Rectangle 321"/>
          <p:cNvSpPr>
            <a:spLocks noChangeArrowheads="1"/>
          </p:cNvSpPr>
          <p:nvPr/>
        </p:nvSpPr>
        <p:spPr bwMode="auto">
          <a:xfrm>
            <a:off x="6527801" y="4979988"/>
            <a:ext cx="1428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-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70" name="Rectangle 322"/>
          <p:cNvSpPr>
            <a:spLocks noChangeArrowheads="1"/>
          </p:cNvSpPr>
          <p:nvPr/>
        </p:nvSpPr>
        <p:spPr bwMode="auto">
          <a:xfrm>
            <a:off x="6588126" y="4979988"/>
            <a:ext cx="1270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71" name="Rectangle 323"/>
          <p:cNvSpPr>
            <a:spLocks noChangeArrowheads="1"/>
          </p:cNvSpPr>
          <p:nvPr/>
        </p:nvSpPr>
        <p:spPr bwMode="auto">
          <a:xfrm>
            <a:off x="6632576" y="4979988"/>
            <a:ext cx="107315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Готовность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72" name="Rectangle 324"/>
          <p:cNvSpPr>
            <a:spLocks noChangeArrowheads="1"/>
          </p:cNvSpPr>
          <p:nvPr/>
        </p:nvSpPr>
        <p:spPr bwMode="auto">
          <a:xfrm>
            <a:off x="6527801" y="5143500"/>
            <a:ext cx="18319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воспринимать новое;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73" name="Rectangle 325"/>
          <p:cNvSpPr>
            <a:spLocks noChangeArrowheads="1"/>
          </p:cNvSpPr>
          <p:nvPr/>
        </p:nvSpPr>
        <p:spPr bwMode="auto">
          <a:xfrm>
            <a:off x="8164513" y="5143500"/>
            <a:ext cx="1270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74" name="Rectangle 326"/>
          <p:cNvSpPr>
            <a:spLocks noChangeArrowheads="1"/>
          </p:cNvSpPr>
          <p:nvPr/>
        </p:nvSpPr>
        <p:spPr bwMode="auto">
          <a:xfrm>
            <a:off x="6527801" y="5307013"/>
            <a:ext cx="1428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-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75" name="Rectangle 327"/>
          <p:cNvSpPr>
            <a:spLocks noChangeArrowheads="1"/>
          </p:cNvSpPr>
          <p:nvPr/>
        </p:nvSpPr>
        <p:spPr bwMode="auto">
          <a:xfrm>
            <a:off x="6588126" y="5307013"/>
            <a:ext cx="1270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76" name="Rectangle 328"/>
          <p:cNvSpPr>
            <a:spLocks noChangeArrowheads="1"/>
          </p:cNvSpPr>
          <p:nvPr/>
        </p:nvSpPr>
        <p:spPr bwMode="auto">
          <a:xfrm>
            <a:off x="6632576" y="5307013"/>
            <a:ext cx="15462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Распространение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77" name="Rectangle 329"/>
          <p:cNvSpPr>
            <a:spLocks noChangeArrowheads="1"/>
          </p:cNvSpPr>
          <p:nvPr/>
        </p:nvSpPr>
        <p:spPr bwMode="auto">
          <a:xfrm>
            <a:off x="6527801" y="5470525"/>
            <a:ext cx="1239838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собственного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78" name="Rectangle 330"/>
          <p:cNvSpPr>
            <a:spLocks noChangeArrowheads="1"/>
          </p:cNvSpPr>
          <p:nvPr/>
        </p:nvSpPr>
        <p:spPr bwMode="auto">
          <a:xfrm>
            <a:off x="6527801" y="5634038"/>
            <a:ext cx="20574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педагогического опыта;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79" name="Rectangle 331"/>
          <p:cNvSpPr>
            <a:spLocks noChangeArrowheads="1"/>
          </p:cNvSpPr>
          <p:nvPr/>
        </p:nvSpPr>
        <p:spPr bwMode="auto">
          <a:xfrm>
            <a:off x="8378826" y="5634038"/>
            <a:ext cx="1270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80" name="Rectangle 332"/>
          <p:cNvSpPr>
            <a:spLocks noChangeArrowheads="1"/>
          </p:cNvSpPr>
          <p:nvPr/>
        </p:nvSpPr>
        <p:spPr bwMode="auto">
          <a:xfrm>
            <a:off x="6527801" y="5797550"/>
            <a:ext cx="14287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-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81" name="Rectangle 333"/>
          <p:cNvSpPr>
            <a:spLocks noChangeArrowheads="1"/>
          </p:cNvSpPr>
          <p:nvPr/>
        </p:nvSpPr>
        <p:spPr bwMode="auto">
          <a:xfrm>
            <a:off x="6588126" y="5797550"/>
            <a:ext cx="1270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82" name="Rectangle 334"/>
          <p:cNvSpPr>
            <a:spLocks noChangeArrowheads="1"/>
          </p:cNvSpPr>
          <p:nvPr/>
        </p:nvSpPr>
        <p:spPr bwMode="auto">
          <a:xfrm>
            <a:off x="6632576" y="5797550"/>
            <a:ext cx="1855788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Участие в конкурсах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83" name="Rectangle 335"/>
          <p:cNvSpPr>
            <a:spLocks noChangeArrowheads="1"/>
          </p:cNvSpPr>
          <p:nvPr/>
        </p:nvSpPr>
        <p:spPr bwMode="auto">
          <a:xfrm>
            <a:off x="6527801" y="5961063"/>
            <a:ext cx="1763713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профессионального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84" name="Rectangle 336"/>
          <p:cNvSpPr>
            <a:spLocks noChangeArrowheads="1"/>
          </p:cNvSpPr>
          <p:nvPr/>
        </p:nvSpPr>
        <p:spPr bwMode="auto">
          <a:xfrm>
            <a:off x="6527801" y="6121400"/>
            <a:ext cx="992188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мастерства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85" name="Rectangle 337"/>
          <p:cNvSpPr>
            <a:spLocks noChangeArrowheads="1"/>
          </p:cNvSpPr>
          <p:nvPr/>
        </p:nvSpPr>
        <p:spPr bwMode="auto">
          <a:xfrm>
            <a:off x="7381876" y="6121400"/>
            <a:ext cx="127000" cy="21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7" name="Сердце 356"/>
          <p:cNvSpPr/>
          <p:nvPr/>
        </p:nvSpPr>
        <p:spPr>
          <a:xfrm>
            <a:off x="3214678" y="1571612"/>
            <a:ext cx="3071834" cy="2928958"/>
          </a:xfrm>
          <a:prstGeom prst="heart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8" name="TextBox 357"/>
          <p:cNvSpPr txBox="1"/>
          <p:nvPr/>
        </p:nvSpPr>
        <p:spPr>
          <a:xfrm>
            <a:off x="3643306" y="2357430"/>
            <a:ext cx="23574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Главное условие-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ЛЮБОВЬ К ДЕТЯМ 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999307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10063299"/>
              </p:ext>
            </p:extLst>
          </p:nvPr>
        </p:nvGraphicFramePr>
        <p:xfrm>
          <a:off x="1285852" y="260648"/>
          <a:ext cx="7534621" cy="5976192"/>
        </p:xfrm>
        <a:graphic>
          <a:graphicData uri="http://schemas.openxmlformats.org/drawingml/2006/table">
            <a:tbl>
              <a:tblPr/>
              <a:tblGrid>
                <a:gridCol w="7534621"/>
              </a:tblGrid>
              <a:tr h="5976192">
                <a:tc>
                  <a:txBody>
                    <a:bodyPr/>
                    <a:lstStyle/>
                    <a:p>
                      <a:pPr algn="ctr"/>
                      <a:r>
                        <a:rPr lang="ru-RU" sz="2400" b="1" u="none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СИСТЕМА ОРГАНИЗАЦИИ КОНТРОЛЯ:</a:t>
                      </a:r>
                    </a:p>
                    <a:p>
                      <a:pPr algn="ctr"/>
                      <a:endParaRPr lang="ru-RU" sz="8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indent="-342900" algn="l">
                        <a:lnSpc>
                          <a:spcPct val="100000"/>
                        </a:lnSpc>
                        <a:buFont typeface="Wingdings" pitchFamily="2" charset="2"/>
                        <a:buChar char="v"/>
                      </a:pPr>
                      <a:r>
                        <a:rPr lang="ru-RU" sz="2400" b="1" i="1" dirty="0" smtClean="0">
                          <a:effectLst/>
                          <a:latin typeface="Times New Roman"/>
                          <a:ea typeface="Times New Roman"/>
                        </a:rPr>
                        <a:t>контроль за ходом реализации Программы осуществляется администрацией </a:t>
                      </a:r>
                      <a:r>
                        <a:rPr lang="ru-RU" sz="2400" b="1" i="1" dirty="0" smtClean="0">
                          <a:effectLst/>
                          <a:latin typeface="Times New Roman"/>
                          <a:ea typeface="Times New Roman"/>
                        </a:rPr>
                        <a:t>МБДОУ </a:t>
                      </a:r>
                      <a:r>
                        <a:rPr lang="ru-RU" sz="2400" b="1" i="1" dirty="0" smtClean="0">
                          <a:effectLst/>
                          <a:latin typeface="Times New Roman"/>
                          <a:ea typeface="Times New Roman"/>
                        </a:rPr>
                        <a:t>№ </a:t>
                      </a:r>
                      <a:r>
                        <a:rPr lang="ru-RU" sz="2400" b="1" i="1" dirty="0" smtClean="0">
                          <a:effectLst/>
                          <a:latin typeface="Times New Roman"/>
                          <a:ea typeface="Times New Roman"/>
                        </a:rPr>
                        <a:t>18, </a:t>
                      </a:r>
                      <a:r>
                        <a:rPr lang="ru-RU" sz="2400" b="1" i="1" dirty="0" smtClean="0">
                          <a:effectLst/>
                          <a:latin typeface="Times New Roman"/>
                          <a:ea typeface="Times New Roman"/>
                        </a:rPr>
                        <a:t>отчеты предоставляются: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v"/>
                        <a:tabLst/>
                        <a:defRPr/>
                      </a:pPr>
                      <a:r>
                        <a:rPr lang="ru-RU" sz="2400" b="1" i="1" dirty="0" smtClean="0">
                          <a:effectLst/>
                          <a:latin typeface="Times New Roman"/>
                          <a:ea typeface="Times New Roman"/>
                        </a:rPr>
                        <a:t>     - ежегодного </a:t>
                      </a:r>
                      <a:r>
                        <a:rPr lang="ru-RU" sz="2400" b="1" i="1" baseline="0" dirty="0" smtClean="0">
                          <a:effectLst/>
                          <a:latin typeface="Times New Roman"/>
                          <a:ea typeface="Times New Roman"/>
                        </a:rPr>
                        <a:t>анализа образовательной деятельности 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buFont typeface="Wingdings" pitchFamily="2" charset="2"/>
                        <a:buChar char="v"/>
                      </a:pPr>
                      <a:r>
                        <a:rPr lang="ru-RU" sz="2400" b="1" i="1" dirty="0" smtClean="0">
                          <a:effectLst/>
                          <a:latin typeface="Times New Roman"/>
                          <a:ea typeface="Times New Roman"/>
                        </a:rPr>
                        <a:t>       в составе годового плана работы учреждения;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buFont typeface="Wingdings" pitchFamily="2" charset="2"/>
                        <a:buChar char="v"/>
                      </a:pPr>
                      <a:r>
                        <a:rPr lang="ru-RU" sz="2400" b="1" i="1" baseline="0" dirty="0" smtClean="0">
                          <a:effectLst/>
                          <a:latin typeface="Times New Roman"/>
                          <a:ea typeface="Times New Roman"/>
                        </a:rPr>
                        <a:t>     -  публичного отчета;</a:t>
                      </a:r>
                    </a:p>
                    <a:p>
                      <a:pPr marL="0" indent="0" algn="l">
                        <a:lnSpc>
                          <a:spcPct val="100000"/>
                        </a:lnSpc>
                        <a:buFont typeface="Wingdings" pitchFamily="2" charset="2"/>
                        <a:buChar char="v"/>
                      </a:pPr>
                      <a:r>
                        <a:rPr lang="ru-RU" sz="2400" b="1" i="1" baseline="0" dirty="0" smtClean="0">
                          <a:effectLst/>
                          <a:latin typeface="Times New Roman"/>
                          <a:ea typeface="Times New Roman"/>
                        </a:rPr>
                        <a:t>     -  на сайте </a:t>
                      </a:r>
                      <a:r>
                        <a:rPr lang="ru-RU" sz="2400" b="1" i="1" baseline="0" dirty="0" smtClean="0">
                          <a:effectLst/>
                          <a:latin typeface="Times New Roman"/>
                          <a:ea typeface="Times New Roman"/>
                        </a:rPr>
                        <a:t>МБДОУ </a:t>
                      </a:r>
                      <a:r>
                        <a:rPr lang="ru-RU" sz="2400" b="1" i="1" baseline="0" dirty="0" smtClean="0">
                          <a:effectLst/>
                          <a:latin typeface="Times New Roman"/>
                          <a:ea typeface="Times New Roman"/>
                        </a:rPr>
                        <a:t>№ </a:t>
                      </a:r>
                      <a:r>
                        <a:rPr lang="ru-RU" sz="2400" b="1" i="1" baseline="0" dirty="0" smtClean="0">
                          <a:effectLst/>
                          <a:latin typeface="Times New Roman"/>
                          <a:ea typeface="Times New Roman"/>
                        </a:rPr>
                        <a:t>18;</a:t>
                      </a:r>
                      <a:endParaRPr lang="ru-RU" sz="2400" b="1" i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indent="-342900" algn="l">
                        <a:buFont typeface="Wingdings" pitchFamily="2" charset="2"/>
                        <a:buChar char="v"/>
                      </a:pPr>
                      <a:endParaRPr lang="ru-RU" sz="800" b="1" i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342900" indent="-342900" algn="l">
                        <a:buFont typeface="Wingdings" pitchFamily="2" charset="2"/>
                        <a:buChar char="v"/>
                      </a:pPr>
                      <a:r>
                        <a:rPr lang="ru-RU" sz="2400" b="1" i="1" dirty="0" smtClean="0">
                          <a:effectLst/>
                          <a:latin typeface="Times New Roman"/>
                          <a:ea typeface="Times New Roman"/>
                        </a:rPr>
                        <a:t>в обязанности ДОУ входит периодическое информирование родителей воспитанников о ходе реализации программы  (посредством сайта, родительских собраний и других итоговых мероприятий)</a:t>
                      </a:r>
                    </a:p>
                  </a:txBody>
                  <a:tcPr>
                    <a:lnL w="12700" cmpd="sng">
                      <a:solidFill>
                        <a:srgbClr val="C00000"/>
                      </a:solidFill>
                      <a:prstDash val="solid"/>
                    </a:lnL>
                    <a:lnR w="12700" cmpd="sng">
                      <a:solidFill>
                        <a:srgbClr val="C00000"/>
                      </a:solidFill>
                      <a:prstDash val="solid"/>
                    </a:lnR>
                    <a:lnT w="12700" cmpd="sng">
                      <a:solidFill>
                        <a:srgbClr val="C00000"/>
                      </a:solidFill>
                      <a:prstDash val="solid"/>
                    </a:lnT>
                    <a:lnB w="12700" cmpd="sng">
                      <a:solidFill>
                        <a:srgbClr val="C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577240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03648" y="116632"/>
            <a:ext cx="7560840" cy="6624736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233303573"/>
              </p:ext>
            </p:extLst>
          </p:nvPr>
        </p:nvGraphicFramePr>
        <p:xfrm>
          <a:off x="2195736" y="260648"/>
          <a:ext cx="6624737" cy="6336704"/>
        </p:xfrm>
        <a:graphic>
          <a:graphicData uri="http://schemas.openxmlformats.org/drawingml/2006/table">
            <a:tbl>
              <a:tblPr/>
              <a:tblGrid>
                <a:gridCol w="6624737"/>
              </a:tblGrid>
              <a:tr h="6336704">
                <a:tc>
                  <a:txBody>
                    <a:bodyPr/>
                    <a:lstStyle/>
                    <a:p>
                      <a:pPr algn="ctr"/>
                      <a:endParaRPr lang="ru-RU" sz="2400" b="1" dirty="0" smtClean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/>
                      <a:r>
                        <a:rPr lang="ru-RU" sz="2400" b="1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ПРОБЛЕМЫ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:</a:t>
                      </a:r>
                    </a:p>
                    <a:p>
                      <a:pPr algn="ctr"/>
                      <a:endParaRPr lang="ru-RU" sz="2400" b="1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/>
                      <a:endParaRPr lang="ru-RU" sz="2400" b="1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Введение  федерального государственного образовательного стандарта дошкольного образования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endParaRPr kumimoji="0"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endParaRPr kumimoji="0"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Недостаточное использование развивающих технологий в работе с детьми, преобладание традиционных форм и методов организации образовательного процесса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;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endParaRPr kumimoji="0"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endParaRPr kumimoji="0" lang="ru-RU" sz="18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Несогласованность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требований педагогов и родителей к воспитанию и развитию детей, недостаточная грамотность родителей в вопросах последовательного развития и воспитания детей.</a:t>
                      </a:r>
                      <a:endParaRPr lang="ru-RU" sz="2400" b="1" i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C00000"/>
                      </a:solidFill>
                      <a:prstDash val="solid"/>
                    </a:lnL>
                    <a:lnR w="12700" cmpd="sng">
                      <a:solidFill>
                        <a:srgbClr val="C00000"/>
                      </a:solidFill>
                      <a:prstDash val="solid"/>
                    </a:lnR>
                    <a:lnT w="12700" cmpd="sng">
                      <a:solidFill>
                        <a:srgbClr val="C00000"/>
                      </a:solidFill>
                      <a:prstDash val="solid"/>
                    </a:lnT>
                    <a:lnB w="12700" cmpd="sng">
                      <a:solidFill>
                        <a:srgbClr val="C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379562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03648" y="116632"/>
            <a:ext cx="7560840" cy="6624736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56483590"/>
              </p:ext>
            </p:extLst>
          </p:nvPr>
        </p:nvGraphicFramePr>
        <p:xfrm>
          <a:off x="2195736" y="260648"/>
          <a:ext cx="6624737" cy="6336704"/>
        </p:xfrm>
        <a:graphic>
          <a:graphicData uri="http://schemas.openxmlformats.org/drawingml/2006/table">
            <a:tbl>
              <a:tblPr/>
              <a:tblGrid>
                <a:gridCol w="6624737"/>
              </a:tblGrid>
              <a:tr h="633670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effectLst/>
                          <a:latin typeface="Times New Roman"/>
                          <a:ea typeface="Times New Roman"/>
                        </a:rPr>
                        <a:t>  </a:t>
                      </a: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КОНЦЕПТУАЛЬНЫЕ ПОЛОЖЕНИЯ.</a:t>
                      </a:r>
                    </a:p>
                    <a:p>
                      <a:endParaRPr kumimoji="0" lang="ru-RU" sz="1800" b="1" i="1" u="sng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b="1" i="1" u="sng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Концепция развития</a:t>
                      </a:r>
                    </a:p>
                    <a:p>
                      <a:r>
                        <a:rPr kumimoji="0" lang="ru-RU" sz="1800" b="1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 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– каждый ребенок – успешный дошкольник.</a:t>
                      </a:r>
                    </a:p>
                    <a:p>
                      <a:r>
                        <a:rPr kumimoji="0"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Успешность дошкольника предполагает личностную готовность его к школе и выражается в готовности ребенка принять новую социальную роль ученика, включающую сформированную мотивацию на успешность в учебе и дальнейшей жизни, предпосылки к учебной деятельности.</a:t>
                      </a:r>
                    </a:p>
                    <a:p>
                      <a:r>
                        <a:rPr kumimoji="0"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endParaRPr kumimoji="0" lang="ru-RU" sz="800" i="1" u="sng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kumimoji="0" lang="ru-RU" sz="1800" u="sng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</a:t>
                      </a:r>
                      <a:r>
                        <a:rPr kumimoji="0" lang="ru-RU" sz="1800" b="1" i="1" u="sng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Развитие и дальнейшая деятельность ДОУ строится на следующих основных положениях</a:t>
                      </a:r>
                      <a:r>
                        <a:rPr kumimoji="0" lang="ru-RU" sz="1800" u="sng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</a:p>
                    <a:p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kumimoji="0"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приоритет ребенка;</a:t>
                      </a:r>
                    </a:p>
                    <a:p>
                      <a:r>
                        <a:rPr kumimoji="0"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доступность дошкольного образования;</a:t>
                      </a:r>
                    </a:p>
                    <a:p>
                      <a:r>
                        <a:rPr kumimoji="0"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качество дошкольного образования;</a:t>
                      </a:r>
                    </a:p>
                    <a:p>
                      <a:r>
                        <a:rPr kumimoji="0"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преемственность дошкольного и начального школьного образования;</a:t>
                      </a:r>
                    </a:p>
                    <a:p>
                      <a:r>
                        <a:rPr kumimoji="0"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профессиональная компетентность педагогов;</a:t>
                      </a:r>
                    </a:p>
                    <a:p>
                      <a:r>
                        <a:rPr kumimoji="0"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социализация выпускников детского сада в обществе;</a:t>
                      </a:r>
                      <a:endParaRPr lang="ru-RU" sz="2400" b="1" i="1" dirty="0" smtClean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>
                    <a:lnL w="12700" cmpd="sng">
                      <a:solidFill>
                        <a:srgbClr val="C00000"/>
                      </a:solidFill>
                      <a:prstDash val="solid"/>
                    </a:lnL>
                    <a:lnR w="12700" cmpd="sng">
                      <a:solidFill>
                        <a:srgbClr val="C00000"/>
                      </a:solidFill>
                      <a:prstDash val="solid"/>
                    </a:lnR>
                    <a:lnT w="12700" cmpd="sng">
                      <a:solidFill>
                        <a:srgbClr val="C00000"/>
                      </a:solidFill>
                      <a:prstDash val="solid"/>
                    </a:lnT>
                    <a:lnB w="12700" cmpd="sng">
                      <a:solidFill>
                        <a:srgbClr val="C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387901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3927-02-05-18-09-4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4" y="571480"/>
            <a:ext cx="3804056" cy="5072074"/>
          </a:xfrm>
          <a:prstGeom prst="rect">
            <a:avLst/>
          </a:prstGeom>
        </p:spPr>
      </p:pic>
      <p:pic>
        <p:nvPicPr>
          <p:cNvPr id="5" name="Рисунок 4" descr="IMG_3937-02-05-18-09-4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4942" y="571480"/>
            <a:ext cx="3750495" cy="507209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03648" y="116632"/>
            <a:ext cx="7560840" cy="6624736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</a:t>
            </a:r>
            <a:r>
              <a:rPr lang="ru-RU" sz="2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Основания для разработки Программы: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*</a:t>
            </a: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осударственная программа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"развитие образования  на 2013- </a:t>
            </a:r>
            <a:b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2020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гг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».;</a:t>
            </a:r>
            <a:b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ФЗ «об образовании в РФ» от 29.12.2012г.№ 273;</a:t>
            </a:r>
            <a:b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* Конвенция о правах ребенка (от 20.11.1989);</a:t>
            </a:r>
            <a:b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*Декларация прав ребенка (от 20.11.1959);</a:t>
            </a:r>
            <a:b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* Приказ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российской федерации от 17.10.2013г. №1155    </a:t>
            </a:r>
            <a:b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«об утверждении ФГОС ДО»;</a:t>
            </a:r>
            <a:b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* Приказ </a:t>
            </a:r>
            <a:r>
              <a:rPr lang="ru-RU" sz="2000" b="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минобрнауки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российской федерации от 30.08.2013 n 1015    </a:t>
            </a:r>
            <a:b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"об утверждении порядка организации и осуществления    </a:t>
            </a:r>
            <a:b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образовательной деятельности по ООП- образовательным   </a:t>
            </a:r>
            <a:b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программам начального общего, основного общего и  </a:t>
            </a:r>
            <a:b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среднего общего образования«;</a:t>
            </a:r>
            <a:b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*   СанПиН 2.4.1.3049-13 от 15.05.2013г.;</a:t>
            </a:r>
            <a:b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br>
              <a:rPr lang="ru-RU" sz="20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132535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03648" y="116632"/>
            <a:ext cx="7560840" cy="6624736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62790020"/>
              </p:ext>
            </p:extLst>
          </p:nvPr>
        </p:nvGraphicFramePr>
        <p:xfrm>
          <a:off x="2195736" y="260648"/>
          <a:ext cx="6624737" cy="6336704"/>
        </p:xfrm>
        <a:graphic>
          <a:graphicData uri="http://schemas.openxmlformats.org/drawingml/2006/table">
            <a:tbl>
              <a:tblPr/>
              <a:tblGrid>
                <a:gridCol w="6624737"/>
              </a:tblGrid>
              <a:tr h="6336704"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   РЕАЛИЗАЦИЯ ПРОГРАММЫ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Реализация программы развития осуществляется следующим образом: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- поэтапно в указанные выше сроки;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- на основе анализа предыдущей деятельности и изучения нормативных документов, а также анализа возможностей и профессионального уровня педагогов ДОУ, семей воспитанников, потенциала ближайшего социума;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- целевые установки доводятся до каждого участника педагогического процесса путем обсуждения и принятия соответствующих решений на педагогическом совете ДОУ;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- с учетом коллективных образовательных потребностей, их развития, выбора видов деятельности, осуществляющих подготовку участников процесса реализации ФГОС  ДО (</a:t>
                      </a:r>
                      <a:r>
                        <a:rPr kumimoji="0"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образовательная программа, развивающие технологии и авторские методики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).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- при условии максимальной активности и согласованности всех участников образовательного процесса, развития их творчества, инициативы на основе интеграции теоретических знаний и практического опыта.</a:t>
                      </a:r>
                      <a:endParaRPr lang="ru-RU" sz="2400" b="1" i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C00000"/>
                      </a:solidFill>
                      <a:prstDash val="solid"/>
                    </a:lnL>
                    <a:lnR w="12700" cmpd="sng">
                      <a:solidFill>
                        <a:srgbClr val="C00000"/>
                      </a:solidFill>
                      <a:prstDash val="solid"/>
                    </a:lnR>
                    <a:lnT w="12700" cmpd="sng">
                      <a:solidFill>
                        <a:srgbClr val="C00000"/>
                      </a:solidFill>
                      <a:prstDash val="solid"/>
                    </a:lnT>
                    <a:lnB w="12700" cmpd="sng">
                      <a:solidFill>
                        <a:srgbClr val="C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0258604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85442" y="1340768"/>
            <a:ext cx="7560840" cy="5472608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602621900"/>
              </p:ext>
            </p:extLst>
          </p:nvPr>
        </p:nvGraphicFramePr>
        <p:xfrm>
          <a:off x="2195736" y="260648"/>
          <a:ext cx="6624737" cy="6264696"/>
        </p:xfrm>
        <a:graphic>
          <a:graphicData uri="http://schemas.openxmlformats.org/drawingml/2006/table">
            <a:tbl>
              <a:tblPr/>
              <a:tblGrid>
                <a:gridCol w="6624737"/>
              </a:tblGrid>
              <a:tr h="626469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4572000" algn="l"/>
                        </a:tabLs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</a:rPr>
                        <a:t>УСЛОВИЯ РЕАЛИЗАЦИИ ПРОГРАММЫ: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endParaRPr kumimoji="0" lang="ru-RU" sz="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r>
                        <a:rPr kumimoji="0" lang="ru-RU" sz="2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образовательного  (предметно-пространственного) игрового пространства, обеспечивающего развитие всех видов детской деятельности.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endParaRPr kumimoji="0" lang="ru-RU" sz="800" i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r>
                        <a:rPr kumimoji="0" lang="ru-RU" sz="2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Подбор методического и дидактического материала.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endParaRPr kumimoji="0" lang="ru-RU" sz="800" i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r>
                        <a:rPr kumimoji="0" lang="ru-RU" sz="2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Мониторинг развития детей.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endParaRPr kumimoji="0" lang="ru-RU" sz="800" i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r>
                        <a:rPr kumimoji="0" lang="ru-RU" sz="2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Проведение теоретических и практических семинаров для педагогов.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endParaRPr kumimoji="0" lang="ru-RU" sz="800" i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r>
                        <a:rPr kumimoji="0" lang="ru-RU" sz="2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Совместные мероприятия с родителями.</a:t>
                      </a:r>
                    </a:p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endParaRPr kumimoji="0" lang="ru-RU" sz="800" i="1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342900" indent="-342900">
                        <a:buFont typeface="Wingdings" panose="05000000000000000000" pitchFamily="2" charset="2"/>
                        <a:buChar char="v"/>
                      </a:pPr>
                      <a:r>
                        <a:rPr kumimoji="0" lang="ru-RU" sz="2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Разработка мероприятий по развитию успешного воспитанника ДОУ.</a:t>
                      </a:r>
                      <a:r>
                        <a:rPr lang="ru-RU" sz="2400" b="1" i="1" dirty="0" smtClean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</a:p>
                  </a:txBody>
                  <a:tcPr>
                    <a:lnL w="12700" cmpd="sng">
                      <a:solidFill>
                        <a:srgbClr val="C00000"/>
                      </a:solidFill>
                      <a:prstDash val="solid"/>
                    </a:lnL>
                    <a:lnR w="12700" cmpd="sng">
                      <a:solidFill>
                        <a:srgbClr val="C00000"/>
                      </a:solidFill>
                      <a:prstDash val="solid"/>
                    </a:lnR>
                    <a:lnT w="12700" cmpd="sng">
                      <a:solidFill>
                        <a:srgbClr val="C00000"/>
                      </a:solidFill>
                      <a:prstDash val="solid"/>
                    </a:lnT>
                    <a:lnB w="12700" cmpd="sng">
                      <a:solidFill>
                        <a:srgbClr val="C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099914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3591-02-05-18-10-0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357166"/>
            <a:ext cx="3857634" cy="5143512"/>
          </a:xfrm>
          <a:prstGeom prst="rect">
            <a:avLst/>
          </a:prstGeom>
        </p:spPr>
      </p:pic>
      <p:pic>
        <p:nvPicPr>
          <p:cNvPr id="5" name="Рисунок 4" descr="IMG_3248-02-05-18-10-0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4" y="357166"/>
            <a:ext cx="3857652" cy="5143536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3595-02-05-18-10-0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500042"/>
            <a:ext cx="4071966" cy="5429288"/>
          </a:xfrm>
          <a:prstGeom prst="rect">
            <a:avLst/>
          </a:prstGeom>
        </p:spPr>
      </p:pic>
      <p:pic>
        <p:nvPicPr>
          <p:cNvPr id="3" name="Рисунок 2" descr="IMG_3596-02-05-18-10-0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8" y="500042"/>
            <a:ext cx="4018388" cy="5429288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7202-02-05-18-10-07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428604"/>
            <a:ext cx="3964809" cy="5286412"/>
          </a:xfrm>
          <a:prstGeom prst="rect">
            <a:avLst/>
          </a:prstGeom>
        </p:spPr>
      </p:pic>
      <p:pic>
        <p:nvPicPr>
          <p:cNvPr id="4" name="Рисунок 3" descr="IMG_3601-02-05-18-10-0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8385" y="428604"/>
            <a:ext cx="4018388" cy="53578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8247-02-05-18-10-0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28"/>
            <a:ext cx="4191029" cy="3143272"/>
          </a:xfrm>
          <a:prstGeom prst="rect">
            <a:avLst/>
          </a:prstGeom>
        </p:spPr>
      </p:pic>
      <p:pic>
        <p:nvPicPr>
          <p:cNvPr id="3" name="Рисунок 2" descr="IMG_8239-02-05-18-10-08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0562" y="3357562"/>
            <a:ext cx="4476749" cy="3357562"/>
          </a:xfrm>
          <a:prstGeom prst="rect">
            <a:avLst/>
          </a:prstGeom>
        </p:spPr>
      </p:pic>
      <p:pic>
        <p:nvPicPr>
          <p:cNvPr id="4" name="Рисунок 3" descr="IMG_3872-02-05-18-10-08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4414" y="3786190"/>
            <a:ext cx="2196701" cy="2928934"/>
          </a:xfrm>
          <a:prstGeom prst="rect">
            <a:avLst/>
          </a:prstGeom>
        </p:spPr>
      </p:pic>
      <p:pic>
        <p:nvPicPr>
          <p:cNvPr id="5" name="Рисунок 4" descr="IMG_6094-02-05-18-10-07.jpeg"/>
          <p:cNvPicPr>
            <a:picLocks noChangeAspect="1"/>
          </p:cNvPicPr>
          <p:nvPr/>
        </p:nvPicPr>
        <p:blipFill>
          <a:blip r:embed="rId5"/>
          <a:srcRect b="14894"/>
          <a:stretch>
            <a:fillRect/>
          </a:stretch>
        </p:blipFill>
        <p:spPr>
          <a:xfrm>
            <a:off x="4500562" y="285728"/>
            <a:ext cx="4476782" cy="285752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585442" y="1340768"/>
            <a:ext cx="7560840" cy="5472608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46869398"/>
              </p:ext>
            </p:extLst>
          </p:nvPr>
        </p:nvGraphicFramePr>
        <p:xfrm>
          <a:off x="467544" y="135592"/>
          <a:ext cx="8424936" cy="6408712"/>
        </p:xfrm>
        <a:graphic>
          <a:graphicData uri="http://schemas.openxmlformats.org/drawingml/2006/table">
            <a:tbl>
              <a:tblPr/>
              <a:tblGrid>
                <a:gridCol w="8424936"/>
              </a:tblGrid>
              <a:tr h="640871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572000" algn="l"/>
                        </a:tabLst>
                        <a:defRPr/>
                      </a:pPr>
                      <a:r>
                        <a:rPr lang="ru-RU" sz="2000" b="1" baseline="0" dirty="0" smtClean="0">
                          <a:effectLst/>
                          <a:latin typeface="Times New Roman"/>
                          <a:ea typeface="Times New Roman"/>
                        </a:rPr>
                        <a:t>ЗАКЛЮЧЕНИЕ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          </a:t>
                      </a:r>
                      <a:r>
                        <a:rPr kumimoji="0" lang="ru-RU" sz="10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</a:t>
                      </a:r>
                      <a:r>
                        <a:rPr kumimoji="0" lang="ru-RU" sz="24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</a:t>
                      </a:r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Коллектив </a:t>
                      </a:r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МБДОУ </a:t>
                      </a:r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№ </a:t>
                      </a:r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18 </a:t>
                      </a:r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заинтересован в дальнейшем развитии нашего детского сада и намерен поэтапно реализовывать его перспективы и возможности.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Происходящие в последние годы изменения в области дошкольного образования позволили нам заложить в программу развития планы, благодаря которым определились такие возможности как реалистичность, целостность, обоснованность.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                Реализация программы развития будет определяться объективными условиями, которые сложатся вокруг системы дошкольного образования, а именно, в вопросах управления и </a:t>
                      </a:r>
                      <a:r>
                        <a:rPr kumimoji="0" lang="ru-RU" sz="24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финансирования.</a:t>
                      </a:r>
                    </a:p>
                    <a:p>
                      <a:endParaRPr lang="ru-RU" sz="2400" b="1" dirty="0" smtClean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/>
                      <a:endParaRPr lang="ru-RU" sz="2400" b="1" i="1" cap="all" spc="0" dirty="0" smtClean="0">
                        <a:ln w="9000" cmpd="sng">
                          <a:solidFill>
                            <a:schemeClr val="accent4">
                              <a:shade val="50000"/>
                              <a:satMod val="120000"/>
                            </a:schemeClr>
                          </a:solidFill>
                          <a:prstDash val="solid"/>
                        </a:ln>
                        <a:gradFill>
                          <a:gsLst>
                            <a:gs pos="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  <a:gs pos="43000">
                              <a:schemeClr val="accent4">
                                <a:satMod val="255000"/>
                              </a:schemeClr>
                            </a:gs>
                            <a:gs pos="48000">
                              <a:schemeClr val="accent4">
                                <a:shade val="85000"/>
                                <a:satMod val="255000"/>
                              </a:schemeClr>
                            </a:gs>
                            <a:gs pos="100000">
                              <a:schemeClr val="accent4">
                                <a:shade val="20000"/>
                                <a:satMod val="245000"/>
                              </a:schemeClr>
                            </a:gs>
                          </a:gsLst>
                          <a:lin ang="5400000"/>
                        </a:gradFill>
                        <a:effectLst>
                          <a:reflection blurRad="12700" stA="28000" endPos="45000" dist="1000" dir="5400000" sy="-100000" algn="bl" rotWithShape="0"/>
                        </a:effectLst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>
                    <a:lnL w="12700" cmpd="sng">
                      <a:solidFill>
                        <a:srgbClr val="C00000"/>
                      </a:solidFill>
                      <a:prstDash val="solid"/>
                    </a:lnL>
                    <a:lnR w="12700" cmpd="sng">
                      <a:solidFill>
                        <a:srgbClr val="C00000"/>
                      </a:solidFill>
                      <a:prstDash val="solid"/>
                    </a:lnR>
                    <a:lnT w="12700" cmpd="sng">
                      <a:solidFill>
                        <a:srgbClr val="C00000"/>
                      </a:solidFill>
                      <a:prstDash val="solid"/>
                    </a:lnT>
                    <a:lnB w="12700" cmpd="sng">
                      <a:solidFill>
                        <a:srgbClr val="C00000"/>
                      </a:solidFill>
                      <a:prstDash val="soli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845219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03648" y="116632"/>
            <a:ext cx="7560840" cy="6624736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9494876"/>
              </p:ext>
            </p:extLst>
          </p:nvPr>
        </p:nvGraphicFramePr>
        <p:xfrm>
          <a:off x="2339752" y="332656"/>
          <a:ext cx="6480720" cy="5791200"/>
        </p:xfrm>
        <a:graphic>
          <a:graphicData uri="http://schemas.openxmlformats.org/drawingml/2006/table">
            <a:tbl>
              <a:tblPr/>
              <a:tblGrid>
                <a:gridCol w="6480720"/>
              </a:tblGrid>
              <a:tr h="5597272">
                <a:tc>
                  <a:txBody>
                    <a:bodyPr/>
                    <a:lstStyle/>
                    <a:p>
                      <a:pPr algn="ctr"/>
                      <a:endParaRPr lang="ru-RU" sz="800" b="1" dirty="0" smtClean="0"/>
                    </a:p>
                    <a:p>
                      <a:pPr algn="ctr"/>
                      <a:r>
                        <a:rPr lang="ru-RU" b="1" i="1" dirty="0" smtClean="0">
                          <a:solidFill>
                            <a:srgbClr val="FF0000"/>
                          </a:solidFill>
                        </a:rPr>
                        <a:t>ЦЕЛИ ПРОГРАММЫ:</a:t>
                      </a:r>
                    </a:p>
                    <a:p>
                      <a:pPr algn="ctr"/>
                      <a:endParaRPr lang="ru-RU" sz="800" b="1" dirty="0" smtClean="0">
                        <a:ln>
                          <a:solidFill>
                            <a:srgbClr val="00B050"/>
                          </a:solidFill>
                        </a:ln>
                      </a:endParaRP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  Создание в детском саду системы интегрированной модели развивающего образовательного  пространства, реализующего право каждого ребенка на качественное и доступное образование. </a:t>
                      </a:r>
                    </a:p>
                    <a:p>
                      <a:pPr marL="0" indent="0">
                        <a:buFont typeface="Wingdings" pitchFamily="2" charset="2"/>
                        <a:buChar char="v"/>
                      </a:pPr>
                      <a:endParaRPr kumimoji="0" lang="ru-RU" sz="2000" kern="1200" dirty="0" smtClean="0">
                        <a:ln>
                          <a:solidFill>
                            <a:srgbClr val="C00000"/>
                          </a:solidFill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Создание воспитательно-образовательных,   условий, обеспечивающих равные стартовые возможности для полноценного физического и психического развития детей, как основы их успешного обучения в школе.</a:t>
                      </a:r>
                    </a:p>
                    <a:p>
                      <a:pPr marL="0" indent="0">
                        <a:buFont typeface="Wingdings" pitchFamily="2" charset="2"/>
                        <a:buChar char="v"/>
                      </a:pPr>
                      <a:endParaRPr kumimoji="0" lang="ru-RU" sz="2000" kern="1200" dirty="0" smtClean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Повышение качества образования и воспитания в ДОУ через внедрение современных педагогических технологий, в первую очередь игровых, с учетом ведущего вида детской деятельности детей дошкольного возраста, а так же информационно-коммуникационных.</a:t>
                      </a:r>
                    </a:p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569023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03648" y="116632"/>
            <a:ext cx="7560840" cy="6624736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7401809"/>
              </p:ext>
            </p:extLst>
          </p:nvPr>
        </p:nvGraphicFramePr>
        <p:xfrm>
          <a:off x="2339752" y="188640"/>
          <a:ext cx="6480720" cy="6408712"/>
        </p:xfrm>
        <a:graphic>
          <a:graphicData uri="http://schemas.openxmlformats.org/drawingml/2006/table">
            <a:tbl>
              <a:tblPr/>
              <a:tblGrid>
                <a:gridCol w="6480720"/>
              </a:tblGrid>
              <a:tr h="6408712">
                <a:tc>
                  <a:txBody>
                    <a:bodyPr/>
                    <a:lstStyle/>
                    <a:p>
                      <a:pPr algn="ctr"/>
                      <a:endParaRPr lang="ru-RU" sz="8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ОСНОВНЫЕ</a:t>
                      </a:r>
                      <a:r>
                        <a:rPr lang="ru-RU" b="1" baseline="0" dirty="0" smtClean="0">
                          <a:solidFill>
                            <a:srgbClr val="FF0000"/>
                          </a:solidFill>
                        </a:rPr>
                        <a:t>   ЗАДАЧИ   ПРОГРАММЫ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kumimoji="0" lang="ru-RU" sz="9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kumimoji="0" lang="ru-RU" sz="8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Совершенствование содержания и технологий образовательной деятельности, основанной на личностно-ориентированном и системно-</a:t>
                      </a:r>
                      <a:r>
                        <a:rPr kumimoji="0" lang="ru-RU" sz="2000" kern="1200" dirty="0" err="1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деятельностном</a:t>
                      </a: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подходах.</a:t>
                      </a:r>
                    </a:p>
                    <a:p>
                      <a:pPr lvl="0"/>
                      <a:r>
                        <a:rPr kumimoji="0" lang="ru-RU" sz="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Сохранение и укрепление здоровья  детей и сотрудников детского сада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r>
                        <a:rPr kumimoji="0" lang="ru-RU" sz="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профессионализма педагогов.</a:t>
                      </a:r>
                    </a:p>
                    <a:p>
                      <a:pPr lvl="0"/>
                      <a:r>
                        <a:rPr kumimoji="0" lang="ru-RU" sz="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эффективности работы с семьей, как основной средой личностного развития ребенка.</a:t>
                      </a:r>
                    </a:p>
                    <a:p>
                      <a:pPr lvl="0"/>
                      <a:r>
                        <a:rPr kumimoji="0" lang="ru-RU" sz="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Повышение качества дошкольного образования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</a:p>
                    <a:p>
                      <a:pPr lvl="0"/>
                      <a:r>
                        <a:rPr kumimoji="0" lang="ru-RU" sz="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285750" lvl="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Совершенствование системы мониторинга качества образования дошкольников с учетом современных требований.</a:t>
                      </a: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endParaRPr kumimoji="0" lang="ru-RU" sz="800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85750" indent="-285750">
                        <a:buFont typeface="Wingdings" panose="05000000000000000000" pitchFamily="2" charset="2"/>
                        <a:buChar char="Ø"/>
                      </a:pPr>
                      <a:r>
                        <a:rPr kumimoji="0" lang="ru-RU" sz="20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Совершенствование работы с социумом. Залога успеха и качества деятельности ДОУ.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333271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03648" y="116632"/>
            <a:ext cx="7560840" cy="6624736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97764772"/>
              </p:ext>
            </p:extLst>
          </p:nvPr>
        </p:nvGraphicFramePr>
        <p:xfrm>
          <a:off x="2195736" y="188640"/>
          <a:ext cx="6696744" cy="6552728"/>
        </p:xfrm>
        <a:graphic>
          <a:graphicData uri="http://schemas.openxmlformats.org/drawingml/2006/table">
            <a:tbl>
              <a:tblPr/>
              <a:tblGrid>
                <a:gridCol w="6696744"/>
              </a:tblGrid>
              <a:tr h="6552728">
                <a:tc>
                  <a:txBody>
                    <a:bodyPr/>
                    <a:lstStyle/>
                    <a:p>
                      <a:pPr algn="ctr"/>
                      <a:endParaRPr lang="ru-RU" sz="800" b="1" dirty="0" smtClean="0"/>
                    </a:p>
                    <a:p>
                      <a:pPr algn="ctr"/>
                      <a:r>
                        <a:rPr lang="ru-RU" b="1" dirty="0" smtClean="0"/>
                        <a:t> </a:t>
                      </a:r>
                      <a:r>
                        <a:rPr lang="ru-RU" b="1" dirty="0" smtClean="0">
                          <a:solidFill>
                            <a:srgbClr val="FF0000"/>
                          </a:solidFill>
                        </a:rPr>
                        <a:t>СРОКИ И ЭТАПЫ</a:t>
                      </a:r>
                      <a:r>
                        <a:rPr lang="ru-RU" b="1" baseline="0" dirty="0" smtClean="0">
                          <a:solidFill>
                            <a:srgbClr val="FF0000"/>
                          </a:solidFill>
                        </a:rPr>
                        <a:t> РЕАЛИЗАЦИИ ПРОГРАММЫ:</a:t>
                      </a:r>
                      <a:endParaRPr kumimoji="0" lang="ru-RU" sz="1800" kern="1200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Wingdings" panose="05000000000000000000" pitchFamily="2" charset="2"/>
                        <a:buNone/>
                      </a:pPr>
                      <a:endParaRPr kumimoji="0" lang="ru-RU" sz="800" b="1" i="1" u="sng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lvl="0" indent="-285750">
                        <a:buFont typeface="Wingdings" pitchFamily="2" charset="2"/>
                        <a:buChar char="v"/>
                      </a:pPr>
                      <a:r>
                        <a:rPr kumimoji="0" lang="ru-RU" sz="1800" b="1" i="1" u="sng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1-й этап – подготовительный</a:t>
                      </a:r>
                      <a:r>
                        <a:rPr kumimoji="0" lang="ru-RU" sz="1800" u="sng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(2016г.):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разработка документации для  успешной реализации мероприятий в соответствии с Программой развития;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создание условий (</a:t>
                      </a:r>
                      <a:r>
                        <a:rPr kumimoji="0" lang="ru-RU" sz="1800" i="1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кадровых, материально-технических и т.д.) </a:t>
                      </a: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для успешной реализации мероприятий  в соответствии с Программой развития;</a:t>
                      </a:r>
                    </a:p>
                    <a:p>
                      <a:pPr marL="285750" indent="-285750">
                        <a:buFont typeface="Wingdings" pitchFamily="2" charset="2"/>
                        <a:buChar char="v"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начало реализации мероприятий, направленных на</a:t>
                      </a:r>
                    </a:p>
                    <a:p>
                      <a:pPr marL="0" indent="0">
                        <a:buFont typeface="Wingdings" pitchFamily="2" charset="2"/>
                        <a:buChar char="v"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создание интегрированной модели развивающего образовательного пространства.</a:t>
                      </a:r>
                    </a:p>
                    <a:p>
                      <a:pPr marL="0" lvl="0" indent="0">
                        <a:buFont typeface="Wingdings" pitchFamily="2" charset="2"/>
                        <a:buChar char="v"/>
                      </a:pPr>
                      <a:endParaRPr kumimoji="0" lang="ru-RU" sz="800" b="1" i="1" u="sng" kern="1200" dirty="0" smtClean="0"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285750" lvl="0" indent="-285750">
                        <a:buFont typeface="Wingdings" pitchFamily="2" charset="2"/>
                        <a:buChar char="v"/>
                      </a:pPr>
                      <a:r>
                        <a:rPr kumimoji="0" lang="ru-RU" sz="1800" b="1" i="1" u="sng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2-й этап – практический</a:t>
                      </a:r>
                      <a:r>
                        <a:rPr kumimoji="0" lang="ru-RU" sz="1800" u="sng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(2017-2019г.г.):  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апробирование модели, обновление содержания, организационных форм, педагогических технологий;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постепенная реализация мероприятий в соответствии с Программой развития;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коррекция мероприятий;</a:t>
                      </a:r>
                    </a:p>
                    <a:p>
                      <a:pPr marL="0" lvl="0" indent="0">
                        <a:buFont typeface="Wingdings" pitchFamily="2" charset="2"/>
                        <a:buChar char="v"/>
                      </a:pPr>
                      <a:r>
                        <a:rPr kumimoji="0" lang="ru-RU" sz="800" b="1" i="1" u="sng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  <a:p>
                      <a:pPr marL="285750" lvl="0" indent="-285750">
                        <a:buFont typeface="Wingdings" pitchFamily="2" charset="2"/>
                        <a:buChar char="v"/>
                      </a:pPr>
                      <a:r>
                        <a:rPr kumimoji="0" lang="ru-RU" sz="1800" b="1" i="1" u="sng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3-й этап – итоговый</a:t>
                      </a:r>
                      <a:r>
                        <a:rPr kumimoji="0" lang="ru-RU" sz="1800" u="sng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(2020г.):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реализация мероприятий, направленных на практическое внедрение и распространение полученных результатов;</a:t>
                      </a:r>
                    </a:p>
                    <a:p>
                      <a:pPr>
                        <a:buFont typeface="Wingdings" pitchFamily="2" charset="2"/>
                        <a:buChar char="v"/>
                      </a:pPr>
                      <a:r>
                        <a:rPr kumimoji="0" lang="ru-RU" sz="1800" kern="1200" dirty="0" smtClean="0"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анализ достижения цели и решения задач, обозначенных в Программе развития.</a:t>
                      </a:r>
                      <a:endParaRPr lang="ru-RU" sz="20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5664045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03648" y="116632"/>
            <a:ext cx="7560840" cy="6624736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197096770"/>
              </p:ext>
            </p:extLst>
          </p:nvPr>
        </p:nvGraphicFramePr>
        <p:xfrm>
          <a:off x="2195736" y="188640"/>
          <a:ext cx="6696744" cy="6552728"/>
        </p:xfrm>
        <a:graphic>
          <a:graphicData uri="http://schemas.openxmlformats.org/drawingml/2006/table">
            <a:tbl>
              <a:tblPr/>
              <a:tblGrid>
                <a:gridCol w="6696744"/>
              </a:tblGrid>
              <a:tr h="6552728">
                <a:tc>
                  <a:txBody>
                    <a:bodyPr/>
                    <a:lstStyle/>
                    <a:p>
                      <a:pPr algn="ctr"/>
                      <a:endParaRPr lang="ru-RU" sz="800" b="1" dirty="0" smtClean="0"/>
                    </a:p>
                    <a:p>
                      <a:pPr algn="ctr"/>
                      <a:r>
                        <a:rPr lang="ru-RU" b="1" dirty="0" smtClean="0"/>
                        <a:t> 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267744" y="60593"/>
            <a:ext cx="6624736" cy="3354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0" algn="l"/>
              </a:tabLst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</a:p>
          <a:p>
            <a:pPr algn="ctr"/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Контингент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воспитанников ДОУ и работа с родителями</a:t>
            </a: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altLang="ru-RU" sz="800" b="1" dirty="0"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 </a:t>
            </a:r>
            <a:endParaRPr lang="ru-RU" altLang="ru-RU" sz="2400" dirty="0"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0" algn="l"/>
              </a:tabLst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  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ДОУ функционируют 4 группы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детей дошкольного возраста: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0" algn="l"/>
              </a:tabLst>
            </a:pP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 группа раннего возраста для детей 2-3 лет;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0" algn="l"/>
              </a:tabLst>
            </a:pPr>
            <a:r>
              <a:rPr lang="ru-RU" alt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группа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детей младшего возраста 3-4 лет;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0" algn="l"/>
              </a:tabLst>
            </a:pPr>
            <a:r>
              <a:rPr lang="ru-RU" alt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группа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детей среднего возраста  4-5 лет;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>
                <a:tab pos="4572000" algn="l"/>
              </a:tabLst>
            </a:pPr>
            <a:r>
              <a:rPr lang="ru-RU" alt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группа </a:t>
            </a:r>
            <a:r>
              <a:rPr kumimoji="0" lang="ru-RU" alt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для детей старшего возраста 5-6 лет;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0" algn="l"/>
              </a:tabLst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0" algn="l"/>
              </a:tabLst>
            </a:pP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IMG_3929-02-05-18-09-48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2786058"/>
            <a:ext cx="2946782" cy="39290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14936011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03648" y="116632"/>
            <a:ext cx="7560840" cy="6624736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89357618"/>
              </p:ext>
            </p:extLst>
          </p:nvPr>
        </p:nvGraphicFramePr>
        <p:xfrm>
          <a:off x="251520" y="188640"/>
          <a:ext cx="8640960" cy="6552728"/>
        </p:xfrm>
        <a:graphic>
          <a:graphicData uri="http://schemas.openxmlformats.org/drawingml/2006/table">
            <a:tbl>
              <a:tblPr/>
              <a:tblGrid>
                <a:gridCol w="8640960"/>
              </a:tblGrid>
              <a:tr h="6552728">
                <a:tc>
                  <a:txBody>
                    <a:bodyPr/>
                    <a:lstStyle/>
                    <a:p>
                      <a:pPr algn="ctr"/>
                      <a:endParaRPr lang="ru-RU" sz="800" b="1" dirty="0" smtClean="0"/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0" algn="l"/>
                        </a:tabLst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Интеграция семьи в развивающее пространство</a:t>
                      </a:r>
                      <a:r>
                        <a:rPr lang="ru-RU" sz="1800" b="1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: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0" algn="l"/>
                        </a:tabLst>
                      </a:pPr>
                      <a:endParaRPr lang="ru-RU" sz="16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0" algn="l"/>
                        </a:tabLst>
                      </a:pPr>
                      <a:r>
                        <a:rPr lang="ru-RU" sz="18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0" algn="l"/>
                        </a:tabLst>
                      </a:pPr>
                      <a:r>
                        <a:rPr lang="ru-RU" sz="18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6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0" algn="l"/>
                        </a:tabLst>
                      </a:pPr>
                      <a:r>
                        <a:rPr lang="ru-RU" sz="105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 </a:t>
                      </a:r>
                      <a:endParaRPr lang="ru-RU" sz="16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just">
                        <a:spcAft>
                          <a:spcPts val="0"/>
                        </a:spcAft>
                        <a:buFont typeface="Symbol"/>
                        <a:buChar char=""/>
                        <a:tabLst>
                          <a:tab pos="4572000" algn="l"/>
                        </a:tabLst>
                      </a:pPr>
                      <a:r>
                        <a:rPr lang="ru-RU" sz="1800" b="1" i="1" dirty="0" smtClean="0">
                          <a:effectLst/>
                          <a:latin typeface="Times New Roman"/>
                          <a:ea typeface="Times New Roman"/>
                        </a:rPr>
                        <a:t>Руководство родителей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2051720" y="332656"/>
            <a:ext cx="662473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0" algn="l"/>
              </a:tabLst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</a:p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93862" y="836711"/>
            <a:ext cx="8568952" cy="2880321"/>
          </a:xfrm>
          <a:prstGeom prst="roundRect">
            <a:avLst>
              <a:gd name="adj" fmla="val 8054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 algn="just"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0" algn="l"/>
              </a:tabLst>
            </a:pPr>
            <a:endParaRPr lang="ru-RU" sz="1600" b="1" i="1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0" algn="l"/>
              </a:tabLst>
            </a:pPr>
            <a:r>
              <a:rPr lang="ru-RU" sz="1600" b="1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ПРИНЦИПЫ ОРГАНИЗАЦИИ ДЕТСКОЙ ДЕЯТЕЛЬНОСТИ В СЕМЬЕ:</a:t>
            </a:r>
            <a:endParaRPr lang="ru-RU" sz="800" b="1" i="1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lvl="0" algn="just">
              <a:spcAft>
                <a:spcPts val="0"/>
              </a:spcAft>
              <a:tabLst>
                <a:tab pos="4572000" algn="l"/>
              </a:tabLst>
            </a:pPr>
            <a:endParaRPr lang="ru-RU" sz="800" dirty="0" smtClean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4572000" algn="l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игровая деятельность с детьми должна быть совместной;</a:t>
            </a:r>
          </a:p>
          <a:p>
            <a:pPr algn="just">
              <a:spcAft>
                <a:spcPts val="0"/>
              </a:spcAft>
              <a:tabLst>
                <a:tab pos="45720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проявление родителями инициативы и желания участвовать в игре;</a:t>
            </a:r>
          </a:p>
          <a:p>
            <a:pPr algn="just">
              <a:spcAft>
                <a:spcPts val="0"/>
              </a:spcAft>
              <a:tabLst>
                <a:tab pos="45720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необходимо приобретение игрушек разного вида, материала;</a:t>
            </a:r>
          </a:p>
          <a:p>
            <a:pPr algn="just">
              <a:spcAft>
                <a:spcPts val="0"/>
              </a:spcAft>
              <a:tabLst>
                <a:tab pos="45720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совместный с детьми сбор материала, заменяющего игрушки;</a:t>
            </a:r>
          </a:p>
          <a:p>
            <a:pPr algn="just">
              <a:spcAft>
                <a:spcPts val="0"/>
              </a:spcAft>
              <a:tabLst>
                <a:tab pos="45720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постепенное усложнение игры и заданий;</a:t>
            </a:r>
          </a:p>
          <a:p>
            <a:pPr algn="just">
              <a:spcAft>
                <a:spcPts val="0"/>
              </a:spcAft>
              <a:tabLst>
                <a:tab pos="45720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после покупки игры или игрушки следует объяснение, как с ней играть или заниматься;</a:t>
            </a:r>
          </a:p>
          <a:p>
            <a:pPr algn="just">
              <a:spcAft>
                <a:spcPts val="0"/>
              </a:spcAft>
              <a:tabLst>
                <a:tab pos="45720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обсуждение рассказов ребенка об играх и игрушках;</a:t>
            </a:r>
          </a:p>
          <a:p>
            <a:pPr algn="just">
              <a:spcAft>
                <a:spcPts val="0"/>
              </a:spcAft>
              <a:tabLst>
                <a:tab pos="45720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не наказывать ребенка лишением игрушки или игры;</a:t>
            </a:r>
          </a:p>
          <a:p>
            <a:pPr algn="just">
              <a:spcAft>
                <a:spcPts val="0"/>
              </a:spcAft>
              <a:tabLst>
                <a:tab pos="4572000" algn="l"/>
              </a:tabLst>
            </a:pP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внимание и уважение ко всем детским играм и действиям;</a:t>
            </a:r>
          </a:p>
          <a:p>
            <a:pPr algn="just">
              <a:spcAft>
                <a:spcPts val="0"/>
              </a:spcAft>
              <a:tabLst>
                <a:tab pos="4572000" algn="l"/>
              </a:tabLst>
            </a:pP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- игры </a:t>
            </a:r>
            <a:r>
              <a:rPr lang="ru-RU" sz="16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и задания должны периодически повторяться, чтобы ребенок понял, чему он научился</a:t>
            </a:r>
            <a:r>
              <a:rPr lang="ru-RU" sz="1600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  <a:tabLst>
                <a:tab pos="4572000" algn="l"/>
              </a:tabLst>
            </a:pPr>
            <a:endParaRPr lang="ru-RU" sz="1400" dirty="0"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93862" y="3861048"/>
            <a:ext cx="8568952" cy="864095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572000" algn="l"/>
              </a:tabLst>
            </a:pPr>
            <a:endParaRPr lang="ru-RU" sz="1600" dirty="0">
              <a:latin typeface="Calibri"/>
              <a:ea typeface="Times New Roman"/>
              <a:cs typeface="Times New Roman"/>
            </a:endParaRPr>
          </a:p>
          <a:p>
            <a:pPr marL="285750" lvl="0" indent="-285750" algn="ctr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0" algn="l"/>
              </a:tabLst>
            </a:pPr>
            <a:r>
              <a:rPr lang="ru-RU" sz="1600" b="1" i="1" dirty="0" smtClean="0">
                <a:latin typeface="Times New Roman"/>
                <a:ea typeface="Times New Roman"/>
              </a:rPr>
              <a:t>ПОМОЩЬ РОДИТЕЛЕЙ ДЕТЯМ В ОРГАНИЗАЦИИ ДЕТСКОЙ ДЕЯТЕЛЬНОСТИ В ИГРЕ.</a:t>
            </a:r>
            <a:endParaRPr lang="ru-RU" sz="1600" dirty="0" smtClean="0">
              <a:latin typeface="Times New Roman"/>
              <a:ea typeface="Times New Roman"/>
            </a:endParaRPr>
          </a:p>
          <a:p>
            <a:pPr algn="ctr"/>
            <a:endParaRPr lang="ru-RU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293862" y="4869160"/>
            <a:ext cx="8568952" cy="163692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 algn="just">
              <a:spcAft>
                <a:spcPts val="0"/>
              </a:spcAft>
              <a:buFont typeface="Wingdings" panose="05000000000000000000" pitchFamily="2" charset="2"/>
              <a:buChar char="ü"/>
              <a:tabLst>
                <a:tab pos="4572000" algn="l"/>
              </a:tabLst>
            </a:pPr>
            <a:r>
              <a:rPr lang="ru-RU" sz="1600" b="1" i="1" dirty="0" smtClean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</a:rPr>
              <a:t>РУКОВОДСТВО РОДИТЕЛЕЙ </a:t>
            </a:r>
            <a:r>
              <a:rPr lang="ru-RU" sz="1600" b="1" i="1" dirty="0" smtClean="0">
                <a:latin typeface="Times New Roman"/>
                <a:ea typeface="Times New Roman"/>
              </a:rPr>
              <a:t>ПОВЕДЕНИЕМ ДЕТЕЙ В СОВМЕСТНОЙ И ИГРОВОЙ ДЕЯТЕЛЬНОСТИ.</a:t>
            </a:r>
            <a:endParaRPr lang="ru-RU" sz="1600" dirty="0" smtClean="0">
              <a:latin typeface="Calibri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  <a:tabLst>
                <a:tab pos="4572000" algn="l"/>
              </a:tabLst>
            </a:pPr>
            <a:endParaRPr lang="ru-RU" sz="800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  <a:tabLst>
                <a:tab pos="4572000" algn="l"/>
              </a:tabLst>
            </a:pPr>
            <a:r>
              <a:rPr lang="ru-RU" dirty="0" smtClean="0">
                <a:latin typeface="Times New Roman"/>
                <a:ea typeface="Times New Roman"/>
                <a:cs typeface="Times New Roman"/>
              </a:rPr>
              <a:t>- </a:t>
            </a:r>
            <a:r>
              <a:rPr lang="ru-RU" dirty="0">
                <a:latin typeface="Times New Roman"/>
                <a:ea typeface="Times New Roman"/>
                <a:cs typeface="Times New Roman"/>
              </a:rPr>
              <a:t>рассказы о своих играх и занятиях в детстве;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  <a:p>
            <a:pPr algn="just">
              <a:spcAft>
                <a:spcPts val="0"/>
              </a:spcAft>
              <a:tabLst>
                <a:tab pos="4572000" algn="l"/>
              </a:tabLst>
            </a:pPr>
            <a:r>
              <a:rPr lang="ru-RU" dirty="0">
                <a:latin typeface="Times New Roman"/>
                <a:ea typeface="Times New Roman"/>
                <a:cs typeface="Times New Roman"/>
              </a:rPr>
              <a:t>- совместное обсуждение поведения детей в играх и повседневной деятельности</a:t>
            </a:r>
            <a:r>
              <a:rPr lang="ru-RU" dirty="0" smtClean="0">
                <a:latin typeface="Times New Roman"/>
                <a:ea typeface="Times New Roman"/>
                <a:cs typeface="Times New Roman"/>
              </a:rPr>
              <a:t>;</a:t>
            </a:r>
            <a:endParaRPr lang="ru-RU" sz="1600" dirty="0">
              <a:latin typeface="Calibri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978280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03648" y="116632"/>
            <a:ext cx="7560840" cy="6624736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70514686"/>
              </p:ext>
            </p:extLst>
          </p:nvPr>
        </p:nvGraphicFramePr>
        <p:xfrm>
          <a:off x="251520" y="188640"/>
          <a:ext cx="8640960" cy="6552728"/>
        </p:xfrm>
        <a:graphic>
          <a:graphicData uri="http://schemas.openxmlformats.org/drawingml/2006/table">
            <a:tbl>
              <a:tblPr/>
              <a:tblGrid>
                <a:gridCol w="8640960"/>
              </a:tblGrid>
              <a:tr h="6552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u="sng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Кадровое обеспечение</a:t>
                      </a:r>
                      <a:endParaRPr lang="ru-RU" sz="2400" u="sng" dirty="0" smtClean="0">
                        <a:solidFill>
                          <a:srgbClr val="FF000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3695700" algn="l"/>
                        </a:tabLs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                           Количество работающих педагогов – 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10 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чел.:</a:t>
                      </a:r>
                      <a:endParaRPr lang="ru-RU" sz="20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0" algn="l"/>
                        </a:tabLs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Заведующий                                             -  1 чел.</a:t>
                      </a:r>
                      <a:endParaRPr lang="ru-RU" sz="20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0" algn="l"/>
                        </a:tabLs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Воспитателей                                           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- 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 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чел.</a:t>
                      </a:r>
                      <a:endParaRPr lang="ru-RU" sz="20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0" algn="l"/>
                        </a:tabLs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Музыкальных руководителей                -   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 </a:t>
                      </a: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чел.</a:t>
                      </a:r>
                      <a:endParaRPr lang="ru-RU" sz="20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0" algn="l"/>
                        </a:tabLst>
                      </a:pPr>
                      <a:r>
                        <a:rPr lang="ru-RU" sz="2000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.</a:t>
                      </a:r>
                      <a:endParaRPr lang="ru-RU" sz="20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0" algn="l"/>
                        </a:tabLst>
                      </a:pPr>
                      <a:r>
                        <a:rPr lang="ru-RU" sz="2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0" algn="l"/>
                        </a:tabLs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285852" y="0"/>
            <a:ext cx="662473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4572000" algn="l"/>
              </a:tabLs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0" algn="l"/>
              </a:tabLst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ru-RU" alt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780928"/>
            <a:ext cx="3187700" cy="2116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1" name="Диаграмма 10"/>
          <p:cNvGraphicFramePr/>
          <p:nvPr>
            <p:extLst>
              <p:ext uri="{D42A27DB-BD31-4B8C-83A1-F6EECF244321}">
                <p14:modId xmlns="" xmlns:p14="http://schemas.microsoft.com/office/powerpoint/2010/main" val="2401790166"/>
              </p:ext>
            </p:extLst>
          </p:nvPr>
        </p:nvGraphicFramePr>
        <p:xfrm>
          <a:off x="3887618" y="2571744"/>
          <a:ext cx="4754880" cy="2315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08075793"/>
              </p:ext>
            </p:extLst>
          </p:nvPr>
        </p:nvGraphicFramePr>
        <p:xfrm>
          <a:off x="323850" y="2819400"/>
          <a:ext cx="3219450" cy="2066925"/>
        </p:xfrm>
        <a:graphic>
          <a:graphicData uri="http://schemas.openxmlformats.org/drawingml/2006/table">
            <a:tbl>
              <a:tblPr/>
              <a:tblGrid>
                <a:gridCol w="3219450"/>
              </a:tblGrid>
              <a:tr h="206692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solidFill>
                        <a:srgbClr val="C00000"/>
                      </a:solidFill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</a:tcPr>
                </a:tc>
              </a:tr>
            </a:tbl>
          </a:graphicData>
        </a:graphic>
      </p:graphicFrame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="" xmlns:p14="http://schemas.microsoft.com/office/powerpoint/2010/main" val="2420077502"/>
              </p:ext>
            </p:extLst>
          </p:nvPr>
        </p:nvGraphicFramePr>
        <p:xfrm>
          <a:off x="2339752" y="4797152"/>
          <a:ext cx="4297680" cy="192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="" xmlns:p14="http://schemas.microsoft.com/office/powerpoint/2010/main" val="10423655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9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403648" y="116632"/>
            <a:ext cx="7560840" cy="6624736"/>
          </a:xfrm>
        </p:spPr>
        <p:txBody>
          <a:bodyPr>
            <a:normAutofit/>
          </a:bodyPr>
          <a:lstStyle/>
          <a:p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</a:t>
            </a:r>
            <a:endParaRPr lang="ru-RU" sz="2000" b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70571569"/>
              </p:ext>
            </p:extLst>
          </p:nvPr>
        </p:nvGraphicFramePr>
        <p:xfrm>
          <a:off x="251520" y="188640"/>
          <a:ext cx="8640960" cy="6552728"/>
        </p:xfrm>
        <a:graphic>
          <a:graphicData uri="http://schemas.openxmlformats.org/drawingml/2006/table">
            <a:tbl>
              <a:tblPr/>
              <a:tblGrid>
                <a:gridCol w="8640960"/>
              </a:tblGrid>
              <a:tr h="65527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800" b="1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dirty="0" smtClean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tabLst>
                          <a:tab pos="4572000" algn="l"/>
                        </a:tabLst>
                      </a:pPr>
                      <a:r>
                        <a:rPr lang="ru-RU" sz="2000" dirty="0" smtClean="0">
                          <a:effectLst/>
                          <a:latin typeface="Calibri"/>
                          <a:ea typeface="Times New Roman"/>
                          <a:cs typeface="Times New Roman"/>
                        </a:rPr>
                        <a:t> 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572000" algn="l"/>
                        </a:tabLst>
                      </a:pPr>
                      <a:r>
                        <a:rPr lang="ru-RU" sz="2400" b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20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349880"/>
            <a:ext cx="10144126" cy="6319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626508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685</TotalTime>
  <Words>1539</Words>
  <Application>Microsoft Office PowerPoint</Application>
  <PresentationFormat>Экран (4:3)</PresentationFormat>
  <Paragraphs>420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Солнцестояние</vt:lpstr>
      <vt:lpstr>ПРЕЗЕНТАЦИЯ ПРОГРАММЫ  РАЗВИТИЯ МБДОУ «Детский сад №18  ст. Архонская »</vt:lpstr>
      <vt:lpstr>              Основания для разработки Программы:      *Государственная программа рф "развитие образования  на 2013-        2020 гг».;  * ФЗ «об образовании в РФ» от 29.12.2012г.№ 273;    * Конвенция о правах ребенка (от 20.11.1989);    *Декларация прав ребенка (от 20.11.1959);    * Приказ минобрнауки российской федерации от 17.10.2013г. №1155             «об утверждении ФГОС ДО»;    * Приказ минобрнауки российской федерации от 30.08.2013 n 1015                   "об утверждении порядка организации и осуществления                    образовательной деятельности по ООП- образовательным                   программам начального общего, основного общего и                  среднего общего образования«;     *   СанПиН 2.4.1.3049-13 от 15.05.2013г.;      </vt:lpstr>
      <vt:lpstr>               </vt:lpstr>
      <vt:lpstr>               </vt:lpstr>
      <vt:lpstr>               </vt:lpstr>
      <vt:lpstr>               </vt:lpstr>
      <vt:lpstr>               </vt:lpstr>
      <vt:lpstr>               </vt:lpstr>
      <vt:lpstr>               </vt:lpstr>
      <vt:lpstr>               </vt:lpstr>
      <vt:lpstr>               </vt:lpstr>
      <vt:lpstr>               </vt:lpstr>
      <vt:lpstr>               </vt:lpstr>
      <vt:lpstr>Слайд 14</vt:lpstr>
      <vt:lpstr>               </vt:lpstr>
      <vt:lpstr>               </vt:lpstr>
      <vt:lpstr>               </vt:lpstr>
      <vt:lpstr>               </vt:lpstr>
      <vt:lpstr>Слайд 19</vt:lpstr>
      <vt:lpstr>               </vt:lpstr>
      <vt:lpstr>               </vt:lpstr>
      <vt:lpstr>Слайд 22</vt:lpstr>
      <vt:lpstr>Слайд 23</vt:lpstr>
      <vt:lpstr>Слайд 24</vt:lpstr>
      <vt:lpstr>Слайд 25</vt:lpstr>
      <vt:lpstr>            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ПРОГРАММЫ  РАЗВИТИЯ ГБДОУ № 85 ПРИМОРСКОГО РАЙОНА САНКТ-ПЕТЕРБУРГА НА 2016-2020ГОДЫ</dc:title>
  <dc:creator>User</dc:creator>
  <cp:lastModifiedBy>WinSpD</cp:lastModifiedBy>
  <cp:revision>43</cp:revision>
  <dcterms:created xsi:type="dcterms:W3CDTF">2015-12-18T14:18:59Z</dcterms:created>
  <dcterms:modified xsi:type="dcterms:W3CDTF">2018-05-02T08:48:14Z</dcterms:modified>
</cp:coreProperties>
</file>