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6" r:id="rId2"/>
    <p:sldId id="264" r:id="rId3"/>
    <p:sldId id="258" r:id="rId4"/>
    <p:sldId id="265" r:id="rId5"/>
    <p:sldId id="261" r:id="rId6"/>
    <p:sldId id="274" r:id="rId7"/>
    <p:sldId id="279" r:id="rId8"/>
    <p:sldId id="263" r:id="rId9"/>
    <p:sldId id="275" r:id="rId10"/>
    <p:sldId id="260" r:id="rId11"/>
    <p:sldId id="266" r:id="rId12"/>
    <p:sldId id="271" r:id="rId13"/>
    <p:sldId id="272" r:id="rId14"/>
    <p:sldId id="273" r:id="rId15"/>
    <p:sldId id="276" r:id="rId16"/>
    <p:sldId id="278" r:id="rId17"/>
    <p:sldId id="277" r:id="rId18"/>
    <p:sldId id="280" r:id="rId19"/>
    <p:sldId id="267" r:id="rId20"/>
    <p:sldId id="268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</p:showPr>
  <p:clrMru>
    <a:srgbClr val="FFFFCC"/>
    <a:srgbClr val="FCFEA2"/>
    <a:srgbClr val="FFFF66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99" d="100"/>
          <a:sy n="99" d="100"/>
        </p:scale>
        <p:origin x="-240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5930CD-F2A6-4B90-A208-2F0C9E966493}" type="datetimeFigureOut">
              <a:rPr lang="ru-RU" smtClean="0"/>
              <a:pPr/>
              <a:t>18.02.2014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2C42F0-E6A4-4403-8991-6019BE5E0C52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2C42F0-E6A4-4403-8991-6019BE5E0C52}" type="slidenum">
              <a:rPr lang="ru-RU" smtClean="0"/>
              <a:pPr/>
              <a:t>1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E7E48-25C7-4B55-8739-6F211E991ACF}" type="datetimeFigureOut">
              <a:rPr lang="ru-RU" smtClean="0"/>
              <a:pPr/>
              <a:t>18.02.2014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66EEF-5058-46D3-912C-4EEADECA34D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E7E48-25C7-4B55-8739-6F211E991ACF}" type="datetimeFigureOut">
              <a:rPr lang="ru-RU" smtClean="0"/>
              <a:pPr/>
              <a:t>18.02.2014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66EEF-5058-46D3-912C-4EEADECA34D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E7E48-25C7-4B55-8739-6F211E991ACF}" type="datetimeFigureOut">
              <a:rPr lang="ru-RU" smtClean="0"/>
              <a:pPr/>
              <a:t>18.02.2014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66EEF-5058-46D3-912C-4EEADECA34D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E7E48-25C7-4B55-8739-6F211E991ACF}" type="datetimeFigureOut">
              <a:rPr lang="ru-RU" smtClean="0"/>
              <a:pPr/>
              <a:t>18.02.2014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66EEF-5058-46D3-912C-4EEADECA34D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E7E48-25C7-4B55-8739-6F211E991ACF}" type="datetimeFigureOut">
              <a:rPr lang="ru-RU" smtClean="0"/>
              <a:pPr/>
              <a:t>18.02.2014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66EEF-5058-46D3-912C-4EEADECA34D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E7E48-25C7-4B55-8739-6F211E991ACF}" type="datetimeFigureOut">
              <a:rPr lang="ru-RU" smtClean="0"/>
              <a:pPr/>
              <a:t>18.02.2014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66EEF-5058-46D3-912C-4EEADECA34D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E7E48-25C7-4B55-8739-6F211E991ACF}" type="datetimeFigureOut">
              <a:rPr lang="ru-RU" smtClean="0"/>
              <a:pPr/>
              <a:t>18.02.2014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66EEF-5058-46D3-912C-4EEADECA34D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E7E48-25C7-4B55-8739-6F211E991ACF}" type="datetimeFigureOut">
              <a:rPr lang="ru-RU" smtClean="0"/>
              <a:pPr/>
              <a:t>18.02.2014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66EEF-5058-46D3-912C-4EEADECA34D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E7E48-25C7-4B55-8739-6F211E991ACF}" type="datetimeFigureOut">
              <a:rPr lang="ru-RU" smtClean="0"/>
              <a:pPr/>
              <a:t>18.02.2014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66EEF-5058-46D3-912C-4EEADECA34D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E7E48-25C7-4B55-8739-6F211E991ACF}" type="datetimeFigureOut">
              <a:rPr lang="ru-RU" smtClean="0"/>
              <a:pPr/>
              <a:t>18.02.2014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66EEF-5058-46D3-912C-4EEADECA34D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E7E48-25C7-4B55-8739-6F211E991ACF}" type="datetimeFigureOut">
              <a:rPr lang="ru-RU" smtClean="0"/>
              <a:pPr/>
              <a:t>18.02.2014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66EEF-5058-46D3-912C-4EEADECA34D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9E7E48-25C7-4B55-8739-6F211E991ACF}" type="datetimeFigureOut">
              <a:rPr lang="ru-RU" smtClean="0"/>
              <a:pPr/>
              <a:t>18.02.2014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166EEF-5058-46D3-912C-4EEADECA34DA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audio" Target="file:///D:\Users\&#1042;&#1080;&#1070;\Desktop\&#1048;&#1079;%20&#1082;&#1080;&#1085;&#1086;&#1092;&#1080;&#1083;&#1100;&#1084;&#1072;%20-%20&#1059;&#1089;&#1072;&#1090;&#1099;&#1081;%20&#1053;&#1103;&#1085;&#1100;.mp3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image" Target="../media/image44.jpeg"/><Relationship Id="rId7" Type="http://schemas.openxmlformats.org/officeDocument/2006/relationships/image" Target="../media/image48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10" Type="http://schemas.openxmlformats.org/officeDocument/2006/relationships/image" Target="../media/image51.jpeg"/><Relationship Id="rId4" Type="http://schemas.openxmlformats.org/officeDocument/2006/relationships/image" Target="../media/image45.jpeg"/><Relationship Id="rId9" Type="http://schemas.openxmlformats.org/officeDocument/2006/relationships/image" Target="../media/image5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8" name="Рисунок 7" descr="sun09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596" y="2714620"/>
            <a:ext cx="3857652" cy="3500462"/>
          </a:xfrm>
          <a:prstGeom prst="rect">
            <a:avLst/>
          </a:prstGeom>
        </p:spPr>
      </p:pic>
      <p:sp>
        <p:nvSpPr>
          <p:cNvPr id="26" name="Прямоугольник 25"/>
          <p:cNvSpPr/>
          <p:nvPr/>
        </p:nvSpPr>
        <p:spPr>
          <a:xfrm>
            <a:off x="571472" y="285728"/>
            <a:ext cx="7643867" cy="243143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Коломыц</a:t>
            </a:r>
            <a:r>
              <a:rPr lang="ru-RU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Ирина Валерьевна.</a:t>
            </a:r>
          </a:p>
          <a:p>
            <a:pPr algn="ctr"/>
            <a:r>
              <a:rPr lang="ru-RU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Тема проекта:</a:t>
            </a:r>
          </a:p>
          <a:p>
            <a:pPr algn="ctr"/>
            <a:r>
              <a:rPr lang="ru-RU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«Нравственно-патриотическое воспитание дошкольников» </a:t>
            </a:r>
          </a:p>
        </p:txBody>
      </p:sp>
      <p:sp>
        <p:nvSpPr>
          <p:cNvPr id="14" name="Вертикальный свиток 13"/>
          <p:cNvSpPr/>
          <p:nvPr/>
        </p:nvSpPr>
        <p:spPr>
          <a:xfrm>
            <a:off x="4643438" y="2714620"/>
            <a:ext cx="4071966" cy="3500462"/>
          </a:xfrm>
          <a:prstGeom prst="verticalScroll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0" y="6396335"/>
            <a:ext cx="44291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МБДОУ № 18 «Солнышко»</a:t>
            </a:r>
            <a:endParaRPr lang="ru-RU" sz="2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072066" y="3643314"/>
            <a:ext cx="335758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ru-RU" dirty="0" smtClean="0"/>
              <a:t> </a:t>
            </a:r>
            <a:r>
              <a:rPr lang="ru-RU" sz="2000" dirty="0" smtClean="0">
                <a:solidFill>
                  <a:srgbClr val="FFFF00"/>
                </a:solidFill>
              </a:rPr>
              <a:t>«Что мы Родиной зовём?</a:t>
            </a:r>
            <a:br>
              <a:rPr lang="ru-RU" sz="2000" dirty="0" smtClean="0">
                <a:solidFill>
                  <a:srgbClr val="FFFF00"/>
                </a:solidFill>
              </a:rPr>
            </a:br>
            <a:r>
              <a:rPr lang="ru-RU" sz="2000" dirty="0" smtClean="0">
                <a:solidFill>
                  <a:srgbClr val="FFFF00"/>
                </a:solidFill>
              </a:rPr>
              <a:t>Дом, где мы с тобой живём,</a:t>
            </a:r>
            <a:br>
              <a:rPr lang="ru-RU" sz="2000" dirty="0" smtClean="0">
                <a:solidFill>
                  <a:srgbClr val="FFFF00"/>
                </a:solidFill>
              </a:rPr>
            </a:br>
            <a:r>
              <a:rPr lang="ru-RU" sz="2000" dirty="0" smtClean="0">
                <a:solidFill>
                  <a:srgbClr val="FFFF00"/>
                </a:solidFill>
              </a:rPr>
              <a:t>И берёзки, вдоль которых</a:t>
            </a:r>
            <a:br>
              <a:rPr lang="ru-RU" sz="2000" dirty="0" smtClean="0">
                <a:solidFill>
                  <a:srgbClr val="FFFF00"/>
                </a:solidFill>
              </a:rPr>
            </a:br>
            <a:r>
              <a:rPr lang="ru-RU" sz="2000" dirty="0" smtClean="0">
                <a:solidFill>
                  <a:srgbClr val="FFFF00"/>
                </a:solidFill>
              </a:rPr>
              <a:t>Рядом с мамой мы идём…»</a:t>
            </a:r>
          </a:p>
          <a:p>
            <a:pPr>
              <a:buNone/>
            </a:pPr>
            <a:r>
              <a:rPr lang="ru-RU" sz="2000" dirty="0" smtClean="0">
                <a:solidFill>
                  <a:srgbClr val="FFFF00"/>
                </a:solidFill>
              </a:rPr>
              <a:t>                          </a:t>
            </a:r>
          </a:p>
          <a:p>
            <a:pPr>
              <a:buNone/>
            </a:pPr>
            <a:r>
              <a:rPr lang="ru-RU" sz="2000" dirty="0" smtClean="0">
                <a:solidFill>
                  <a:srgbClr val="FFFF00"/>
                </a:solidFill>
              </a:rPr>
              <a:t>                         (В. Степанов</a:t>
            </a:r>
            <a:r>
              <a:rPr lang="ru-RU" dirty="0" smtClean="0">
                <a:solidFill>
                  <a:srgbClr val="FFFF00"/>
                </a:solidFill>
              </a:rPr>
              <a:t>)</a:t>
            </a:r>
            <a:endParaRPr lang="ru-RU" dirty="0">
              <a:solidFill>
                <a:srgbClr val="FFFF00"/>
              </a:solidFill>
            </a:endParaRPr>
          </a:p>
        </p:txBody>
      </p:sp>
      <p:pic>
        <p:nvPicPr>
          <p:cNvPr id="9" name="Из кинофильма - Усатый Нянь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/>
          <a:stretch>
            <a:fillRect/>
          </a:stretch>
        </p:blipFill>
        <p:spPr>
          <a:xfrm>
            <a:off x="214282" y="21429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>
                <p:cTn id="7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DSCF01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50736" y="1"/>
            <a:ext cx="4593264" cy="3428999"/>
          </a:xfrm>
          <a:prstGeom prst="rect">
            <a:avLst/>
          </a:prstGeom>
        </p:spPr>
      </p:pic>
      <p:pic>
        <p:nvPicPr>
          <p:cNvPr id="10" name="Рисунок 9" descr="DSCF009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1" y="3444872"/>
            <a:ext cx="4572001" cy="3413127"/>
          </a:xfrm>
          <a:prstGeom prst="rect">
            <a:avLst/>
          </a:prstGeom>
        </p:spPr>
      </p:pic>
      <p:pic>
        <p:nvPicPr>
          <p:cNvPr id="7170" name="Picture 2" descr="Доктор айболит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0" y="3429000"/>
            <a:ext cx="4572000" cy="3429000"/>
          </a:xfrm>
          <a:prstGeom prst="rect">
            <a:avLst/>
          </a:prstGeom>
          <a:noFill/>
        </p:spPr>
      </p:pic>
      <p:sp>
        <p:nvSpPr>
          <p:cNvPr id="14" name="Прямоугольник 13"/>
          <p:cNvSpPr/>
          <p:nvPr/>
        </p:nvSpPr>
        <p:spPr>
          <a:xfrm>
            <a:off x="214282" y="714356"/>
            <a:ext cx="385765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</a:rPr>
              <a:t>Если кашель или грипп,</a:t>
            </a:r>
            <a:br>
              <a:rPr lang="ru-RU" sz="2400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</a:rPr>
              <a:t>Или голос Ваш охрип</a:t>
            </a:r>
            <a:br>
              <a:rPr lang="ru-RU" sz="2400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</a:rPr>
              <a:t>Если плохо человеку-</a:t>
            </a:r>
            <a:br>
              <a:rPr lang="ru-RU" sz="2400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</a:rPr>
              <a:t>Мы торопимся в...( АПТЕКУ)</a:t>
            </a:r>
            <a:endParaRPr lang="ru-RU" sz="2400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F009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2000" y="0"/>
            <a:ext cx="4572000" cy="3429000"/>
          </a:xfrm>
          <a:prstGeom prst="rect">
            <a:avLst/>
          </a:prstGeom>
        </p:spPr>
      </p:pic>
      <p:pic>
        <p:nvPicPr>
          <p:cNvPr id="3" name="Рисунок 2" descr="DSCF009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3429000"/>
            <a:ext cx="4572000" cy="342900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214282" y="571480"/>
            <a:ext cx="3857652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</a:rPr>
              <a:t>Если хочешь умным стать,</a:t>
            </a:r>
            <a:br>
              <a:rPr lang="ru-RU" sz="2400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</a:rPr>
              <a:t>Нужно много книг читать.</a:t>
            </a:r>
            <a:br>
              <a:rPr lang="ru-RU" sz="2400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</a:rPr>
              <a:t>Чтоб найти все книги века,</a:t>
            </a:r>
            <a:br>
              <a:rPr lang="ru-RU" sz="2400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</a:rPr>
              <a:t>Приходи в...(</a:t>
            </a:r>
            <a:r>
              <a:rPr lang="ru-RU" sz="2800" dirty="0" smtClean="0">
                <a:solidFill>
                  <a:schemeClr val="accent2">
                    <a:lumMod val="75000"/>
                  </a:schemeClr>
                </a:solidFill>
              </a:rPr>
              <a:t>Библиотеку</a:t>
            </a:r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</a:rPr>
              <a:t>)</a:t>
            </a:r>
            <a:endParaRPr lang="ru-RU" sz="240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6" name="Рисунок 5" descr="155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57818" y="3571876"/>
            <a:ext cx="3435750" cy="3286124"/>
          </a:xfrm>
          <a:prstGeom prst="rect">
            <a:avLst/>
          </a:prstGeom>
        </p:spPr>
      </p:pic>
    </p:spTree>
  </p:cSld>
  <p:clrMapOvr>
    <a:masterClrMapping/>
  </p:clrMapOvr>
  <p:transition spd="slow">
    <p:diamond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DSCF023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429001"/>
            <a:ext cx="4572000" cy="3429000"/>
          </a:xfrm>
          <a:prstGeom prst="rect">
            <a:avLst/>
          </a:prstGeom>
        </p:spPr>
      </p:pic>
      <p:pic>
        <p:nvPicPr>
          <p:cNvPr id="4" name="Рисунок 3" descr="DSCF023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1999" y="0"/>
            <a:ext cx="4571999" cy="3429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428596" y="785794"/>
            <a:ext cx="385765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Надо хлеба нам купить,</a:t>
            </a:r>
            <a:br>
              <a:rPr lang="ru-RU" dirty="0" smtClean="0"/>
            </a:br>
            <a:r>
              <a:rPr lang="ru-RU" dirty="0" smtClean="0"/>
              <a:t>Иль подарок подарить, -</a:t>
            </a:r>
            <a:br>
              <a:rPr lang="ru-RU" dirty="0" smtClean="0"/>
            </a:br>
            <a:r>
              <a:rPr lang="ru-RU" dirty="0" smtClean="0"/>
              <a:t>Сумку мы с тобой берем,</a:t>
            </a:r>
            <a:br>
              <a:rPr lang="ru-RU" dirty="0" smtClean="0"/>
            </a:br>
            <a:r>
              <a:rPr lang="ru-RU" dirty="0" smtClean="0"/>
              <a:t>И на улицу идем,</a:t>
            </a:r>
            <a:br>
              <a:rPr lang="ru-RU" dirty="0" smtClean="0"/>
            </a:br>
            <a:r>
              <a:rPr lang="ru-RU" dirty="0" smtClean="0"/>
              <a:t>Там проходим вдоль витрин</a:t>
            </a:r>
            <a:br>
              <a:rPr lang="ru-RU" dirty="0" smtClean="0"/>
            </a:br>
            <a:r>
              <a:rPr lang="ru-RU" dirty="0" smtClean="0"/>
              <a:t>И заходим в…  (Магазин)</a:t>
            </a:r>
            <a:endParaRPr lang="ru-RU" dirty="0"/>
          </a:p>
        </p:txBody>
      </p:sp>
      <p:pic>
        <p:nvPicPr>
          <p:cNvPr id="7" name="Рисунок 6" descr="31621_[bbb]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3429000"/>
            <a:ext cx="4572000" cy="3429000"/>
          </a:xfrm>
          <a:prstGeom prst="rect">
            <a:avLst/>
          </a:prstGeom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F022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43439" y="3482579"/>
            <a:ext cx="4500562" cy="3375421"/>
          </a:xfrm>
          <a:prstGeom prst="rect">
            <a:avLst/>
          </a:prstGeom>
        </p:spPr>
      </p:pic>
      <p:pic>
        <p:nvPicPr>
          <p:cNvPr id="3" name="Рисунок 2" descr="DSCF022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3462338"/>
            <a:ext cx="4500562" cy="3395662"/>
          </a:xfrm>
          <a:prstGeom prst="rect">
            <a:avLst/>
          </a:prstGeom>
        </p:spPr>
      </p:pic>
      <p:pic>
        <p:nvPicPr>
          <p:cNvPr id="4" name="Рисунок 3" descr="DSCF022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43439" y="-1"/>
            <a:ext cx="4500562" cy="3375421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428596" y="1142984"/>
            <a:ext cx="407196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В  Божьем  Храме,  на  рассвете,</a:t>
            </a:r>
            <a:br>
              <a:rPr lang="ru-RU" dirty="0" smtClean="0"/>
            </a:br>
            <a:r>
              <a:rPr lang="ru-RU" dirty="0" smtClean="0"/>
              <a:t>Господу  молились  дети,</a:t>
            </a:r>
            <a:br>
              <a:rPr lang="ru-RU" dirty="0" smtClean="0"/>
            </a:br>
            <a:r>
              <a:rPr lang="ru-RU" dirty="0" smtClean="0"/>
              <a:t>Стал  прекрасен  Божий  Храм</a:t>
            </a:r>
            <a:br>
              <a:rPr lang="ru-RU" dirty="0" smtClean="0"/>
            </a:br>
            <a:r>
              <a:rPr lang="ru-RU" dirty="0" smtClean="0"/>
              <a:t>Нес  он  мир  и  счастье  нам.</a:t>
            </a:r>
            <a:endParaRPr lang="ru-RU" dirty="0"/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F025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43438" y="3500438"/>
            <a:ext cx="4500562" cy="3357562"/>
          </a:xfrm>
          <a:prstGeom prst="rect">
            <a:avLst/>
          </a:prstGeom>
        </p:spPr>
      </p:pic>
      <p:pic>
        <p:nvPicPr>
          <p:cNvPr id="3" name="Рисунок 2" descr="DSCF024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3438" y="0"/>
            <a:ext cx="4500562" cy="3357562"/>
          </a:xfrm>
          <a:prstGeom prst="rect">
            <a:avLst/>
          </a:prstGeom>
        </p:spPr>
      </p:pic>
      <p:pic>
        <p:nvPicPr>
          <p:cNvPr id="4" name="Рисунок 3" descr="DSCF025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3500438"/>
            <a:ext cx="4500562" cy="3357562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0" y="857232"/>
            <a:ext cx="45720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Закончилась служба и в стареньком Храме</a:t>
            </a:r>
            <a:br>
              <a:rPr lang="ru-RU" dirty="0" smtClean="0"/>
            </a:br>
            <a:r>
              <a:rPr lang="ru-RU" dirty="0" smtClean="0"/>
              <a:t>Затихли шаги и погасли огни.</a:t>
            </a:r>
            <a:br>
              <a:rPr lang="ru-RU" dirty="0" smtClean="0"/>
            </a:br>
            <a:r>
              <a:rPr lang="ru-RU" dirty="0" smtClean="0"/>
              <a:t>Ребёнок прижался к иконе губами-</a:t>
            </a:r>
            <a:br>
              <a:rPr lang="ru-RU" dirty="0" smtClean="0"/>
            </a:br>
            <a:r>
              <a:rPr lang="ru-RU" dirty="0" smtClean="0"/>
              <a:t>Теперь они с Богом на свете одни…</a:t>
            </a:r>
            <a:br>
              <a:rPr lang="ru-RU" dirty="0" smtClean="0"/>
            </a:br>
            <a:r>
              <a:rPr lang="ru-RU" dirty="0" smtClean="0"/>
              <a:t> </a:t>
            </a:r>
            <a:endParaRPr lang="ru-RU" dirty="0"/>
          </a:p>
        </p:txBody>
      </p:sp>
    </p:spTree>
  </p:cSld>
  <p:clrMapOvr>
    <a:masterClrMapping/>
  </p:clrMapOvr>
  <p:transition spd="slow">
    <p:plus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F015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500694" y="4138173"/>
            <a:ext cx="3643306" cy="2719828"/>
          </a:xfrm>
          <a:prstGeom prst="rect">
            <a:avLst/>
          </a:prstGeom>
        </p:spPr>
      </p:pic>
      <p:pic>
        <p:nvPicPr>
          <p:cNvPr id="3" name="Рисунок 2" descr="DSCF015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572132" y="-1"/>
            <a:ext cx="3571868" cy="2678901"/>
          </a:xfrm>
          <a:prstGeom prst="rect">
            <a:avLst/>
          </a:prstGeom>
        </p:spPr>
      </p:pic>
      <p:pic>
        <p:nvPicPr>
          <p:cNvPr id="5" name="Рисунок 4" descr="DSCF016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4138147"/>
            <a:ext cx="3643338" cy="2719853"/>
          </a:xfrm>
          <a:prstGeom prst="rect">
            <a:avLst/>
          </a:prstGeom>
        </p:spPr>
      </p:pic>
      <p:pic>
        <p:nvPicPr>
          <p:cNvPr id="6" name="Рисунок 5" descr="DSCF017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0"/>
            <a:ext cx="3571868" cy="26665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857224" y="2786058"/>
            <a:ext cx="485778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/>
              <a:t> «Только тот, кто ценит и уважает  накопленное и сохранённое предшествующим поколением,       может любить Родину, узнать её, стать подлинным патриотом».</a:t>
            </a:r>
          </a:p>
          <a:p>
            <a:pPr algn="just"/>
            <a:r>
              <a:rPr lang="ru-RU" dirty="0" smtClean="0"/>
              <a:t>                                                               С. Михалков</a:t>
            </a:r>
          </a:p>
          <a:p>
            <a:endParaRPr lang="ru-RU" dirty="0" smtClean="0"/>
          </a:p>
          <a:p>
            <a:r>
              <a:rPr lang="ru-RU" dirty="0" smtClean="0"/>
              <a:t>                        </a:t>
            </a:r>
          </a:p>
          <a:p>
            <a:r>
              <a:rPr lang="ru-RU" dirty="0" smtClean="0"/>
              <a:t> </a:t>
            </a:r>
            <a:endParaRPr lang="ru-RU" dirty="0"/>
          </a:p>
        </p:txBody>
      </p:sp>
    </p:spTree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DSCF014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4778137"/>
            <a:ext cx="2786050" cy="2079863"/>
          </a:xfrm>
          <a:prstGeom prst="rect">
            <a:avLst/>
          </a:prstGeom>
        </p:spPr>
      </p:pic>
      <p:pic>
        <p:nvPicPr>
          <p:cNvPr id="6" name="Рисунок 5" descr="DSCF013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368914" y="0"/>
            <a:ext cx="2775085" cy="2071678"/>
          </a:xfrm>
          <a:prstGeom prst="rect">
            <a:avLst/>
          </a:prstGeom>
        </p:spPr>
      </p:pic>
      <p:pic>
        <p:nvPicPr>
          <p:cNvPr id="7" name="Рисунок 6" descr="DSCF014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2428868"/>
            <a:ext cx="2786051" cy="2063764"/>
          </a:xfrm>
          <a:prstGeom prst="rect">
            <a:avLst/>
          </a:prstGeom>
        </p:spPr>
      </p:pic>
      <p:pic>
        <p:nvPicPr>
          <p:cNvPr id="8" name="Рисунок 7" descr="DSCF0129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214678" y="0"/>
            <a:ext cx="2775085" cy="2071678"/>
          </a:xfrm>
          <a:prstGeom prst="rect">
            <a:avLst/>
          </a:prstGeom>
        </p:spPr>
      </p:pic>
      <p:pic>
        <p:nvPicPr>
          <p:cNvPr id="9" name="Рисунок 8" descr="DSCF0127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0"/>
            <a:ext cx="2786050" cy="2079864"/>
          </a:xfrm>
          <a:prstGeom prst="rect">
            <a:avLst/>
          </a:prstGeom>
        </p:spPr>
      </p:pic>
      <p:pic>
        <p:nvPicPr>
          <p:cNvPr id="11" name="Рисунок 10" descr="DSCF0134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357918" y="4778113"/>
            <a:ext cx="2786082" cy="2079887"/>
          </a:xfrm>
          <a:prstGeom prst="rect">
            <a:avLst/>
          </a:prstGeom>
        </p:spPr>
      </p:pic>
      <p:pic>
        <p:nvPicPr>
          <p:cNvPr id="12" name="Рисунок 11" descr="DSCF0131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214678" y="2428868"/>
            <a:ext cx="2783392" cy="2077879"/>
          </a:xfrm>
          <a:prstGeom prst="rect">
            <a:avLst/>
          </a:prstGeom>
        </p:spPr>
      </p:pic>
      <p:pic>
        <p:nvPicPr>
          <p:cNvPr id="13" name="Рисунок 12" descr="DSCF0142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214678" y="4778113"/>
            <a:ext cx="2786082" cy="2079887"/>
          </a:xfrm>
          <a:prstGeom prst="rect">
            <a:avLst/>
          </a:prstGeom>
        </p:spPr>
      </p:pic>
      <p:pic>
        <p:nvPicPr>
          <p:cNvPr id="14" name="Рисунок 13" descr="DSCF0124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6368883" y="2428868"/>
            <a:ext cx="2775117" cy="2071702"/>
          </a:xfrm>
          <a:prstGeom prst="rect">
            <a:avLst/>
          </a:prstGeom>
        </p:spPr>
      </p:pic>
    </p:spTree>
  </p:cSld>
  <p:clrMapOvr>
    <a:masterClrMapping/>
  </p:clrMapOvr>
  <p:transition spd="slow">
    <p:checker dir="vert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F026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43438" y="0"/>
            <a:ext cx="4500562" cy="3429000"/>
          </a:xfrm>
          <a:prstGeom prst="rect">
            <a:avLst/>
          </a:prstGeom>
        </p:spPr>
      </p:pic>
      <p:pic>
        <p:nvPicPr>
          <p:cNvPr id="3" name="Рисунок 2" descr="DSCF027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3498205"/>
            <a:ext cx="4572000" cy="3359795"/>
          </a:xfrm>
          <a:prstGeom prst="rect">
            <a:avLst/>
          </a:prstGeom>
        </p:spPr>
      </p:pic>
      <p:pic>
        <p:nvPicPr>
          <p:cNvPr id="4" name="Рисунок 3" descr="DSCF026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43438" y="3498206"/>
            <a:ext cx="4500562" cy="3359794"/>
          </a:xfrm>
          <a:prstGeom prst="rect">
            <a:avLst/>
          </a:prstGeom>
        </p:spPr>
      </p:pic>
      <p:pic>
        <p:nvPicPr>
          <p:cNvPr id="5" name="Рисунок 4" descr="DSCF019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0"/>
            <a:ext cx="4572000" cy="3413125"/>
          </a:xfrm>
          <a:prstGeom prst="rect">
            <a:avLst/>
          </a:prstGeom>
        </p:spPr>
      </p:pic>
    </p:spTree>
  </p:cSld>
  <p:clrMapOvr>
    <a:masterClrMapping/>
  </p:clrMapOvr>
  <p:transition spd="slow">
    <p:split dir="in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F027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2000" y="3500438"/>
            <a:ext cx="4572000" cy="3357562"/>
          </a:xfrm>
          <a:prstGeom prst="rect">
            <a:avLst/>
          </a:prstGeom>
        </p:spPr>
      </p:pic>
      <p:pic>
        <p:nvPicPr>
          <p:cNvPr id="3" name="Рисунок 2" descr="DSCF028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1" y="3500438"/>
            <a:ext cx="4500563" cy="3357561"/>
          </a:xfrm>
          <a:prstGeom prst="rect">
            <a:avLst/>
          </a:prstGeom>
        </p:spPr>
      </p:pic>
      <p:pic>
        <p:nvPicPr>
          <p:cNvPr id="4" name="Рисунок 3" descr="DSCF028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72000" y="0"/>
            <a:ext cx="4572000" cy="3429000"/>
          </a:xfrm>
          <a:prstGeom prst="rect">
            <a:avLst/>
          </a:prstGeom>
        </p:spPr>
      </p:pic>
      <p:pic>
        <p:nvPicPr>
          <p:cNvPr id="5" name="Рисунок 4" descr="DSCF0279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-1" y="0"/>
            <a:ext cx="4500563" cy="3429000"/>
          </a:xfrm>
          <a:prstGeom prst="rect">
            <a:avLst/>
          </a:prstGeom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71670" y="0"/>
            <a:ext cx="45720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Анкета </a:t>
            </a:r>
          </a:p>
          <a:p>
            <a:pPr algn="ctr"/>
            <a:r>
              <a:rPr lang="ru-RU" dirty="0" smtClean="0"/>
              <a:t>для родителей и воспитателей</a:t>
            </a:r>
          </a:p>
          <a:p>
            <a:pPr algn="ctr"/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214282" y="1000109"/>
            <a:ext cx="8429684" cy="6586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/>
              <a:t>Подчеркните ответ, который соответствует Вашему мнению.</a:t>
            </a:r>
          </a:p>
          <a:p>
            <a:endParaRPr lang="ru-RU" sz="1200" dirty="0" smtClean="0"/>
          </a:p>
          <a:p>
            <a:pPr marL="342900" indent="-342900"/>
            <a:r>
              <a:rPr lang="ru-RU" sz="1200" dirty="0" smtClean="0"/>
              <a:t>1. Что такое, по Вашему мнению, патриотизм?</a:t>
            </a:r>
          </a:p>
          <a:p>
            <a:pPr marL="342900" indent="-342900"/>
            <a:r>
              <a:rPr lang="ru-RU" sz="1200" dirty="0" smtClean="0"/>
              <a:t>        а) любовь к Родине</a:t>
            </a:r>
          </a:p>
          <a:p>
            <a:pPr marL="342900" indent="-342900"/>
            <a:r>
              <a:rPr lang="ru-RU" sz="1200" dirty="0" smtClean="0"/>
              <a:t>        б) любовь к родному дому</a:t>
            </a:r>
          </a:p>
          <a:p>
            <a:pPr marL="342900" indent="-342900"/>
            <a:r>
              <a:rPr lang="ru-RU" sz="1200" dirty="0" smtClean="0"/>
              <a:t>        в)  затрудняюсь ответить</a:t>
            </a:r>
          </a:p>
          <a:p>
            <a:pPr marL="342900" indent="-342900"/>
            <a:r>
              <a:rPr lang="ru-RU" sz="1200" dirty="0" smtClean="0"/>
              <a:t>2. Как Вы полагаете: актуален ли сейчас вопрос патриотического воспитания?</a:t>
            </a:r>
          </a:p>
          <a:p>
            <a:pPr marL="342900" indent="-342900"/>
            <a:r>
              <a:rPr lang="ru-RU" sz="1200" dirty="0" smtClean="0"/>
              <a:t>       а) да</a:t>
            </a:r>
          </a:p>
          <a:p>
            <a:pPr marL="342900" indent="-342900"/>
            <a:r>
              <a:rPr lang="ru-RU" sz="1200" dirty="0" smtClean="0"/>
              <a:t>       б) нет</a:t>
            </a:r>
          </a:p>
          <a:p>
            <a:pPr marL="342900" indent="-342900"/>
            <a:r>
              <a:rPr lang="ru-RU" sz="1200" dirty="0" smtClean="0"/>
              <a:t>       в) </a:t>
            </a:r>
          </a:p>
          <a:p>
            <a:pPr marL="342900" indent="-342900"/>
            <a:r>
              <a:rPr lang="ru-RU" sz="1200" dirty="0" smtClean="0"/>
              <a:t>3. Как Вы думаете, не преждевременно ли уделять внимание патриотическому воспитанию в дошкольном возрасте?</a:t>
            </a:r>
          </a:p>
          <a:p>
            <a:pPr marL="342900" indent="-342900"/>
            <a:r>
              <a:rPr lang="ru-RU" sz="1200" dirty="0" smtClean="0"/>
              <a:t>       а) да</a:t>
            </a:r>
          </a:p>
          <a:p>
            <a:pPr marL="342900" indent="-342900"/>
            <a:r>
              <a:rPr lang="ru-RU" sz="1200" dirty="0" smtClean="0"/>
              <a:t>       б) нет</a:t>
            </a:r>
          </a:p>
          <a:p>
            <a:pPr marL="342900" indent="-342900"/>
            <a:r>
              <a:rPr lang="ru-RU" sz="1200" dirty="0" smtClean="0"/>
              <a:t>       в) затрудняюсь ответить</a:t>
            </a:r>
          </a:p>
          <a:p>
            <a:pPr marL="342900" indent="-342900"/>
            <a:r>
              <a:rPr lang="ru-RU" sz="1200" dirty="0" smtClean="0"/>
              <a:t>4. Какой метод является наиболее действенным в формировании знаний о Родине у детей дошкольного возраста?</a:t>
            </a:r>
          </a:p>
          <a:p>
            <a:pPr marL="342900" indent="-342900"/>
            <a:r>
              <a:rPr lang="ru-RU" sz="1200" dirty="0" smtClean="0"/>
              <a:t>       а) чтение литературы</a:t>
            </a:r>
          </a:p>
          <a:p>
            <a:pPr marL="342900" indent="-342900"/>
            <a:r>
              <a:rPr lang="ru-RU" sz="1200" dirty="0" smtClean="0"/>
              <a:t>       б) просмотр фильмов</a:t>
            </a:r>
          </a:p>
          <a:p>
            <a:pPr marL="342900" indent="-342900"/>
            <a:r>
              <a:rPr lang="ru-RU" sz="1200" dirty="0" smtClean="0"/>
              <a:t>       в) рассказы взрослых</a:t>
            </a:r>
          </a:p>
          <a:p>
            <a:pPr marL="342900" indent="-342900"/>
            <a:r>
              <a:rPr lang="ru-RU" sz="1200" dirty="0" smtClean="0"/>
              <a:t>5. Как Вы думаете, где закладываются истоки патриотического воспитания детей дошкольного возраста?</a:t>
            </a:r>
          </a:p>
          <a:p>
            <a:pPr marL="342900" indent="-342900"/>
            <a:r>
              <a:rPr lang="ru-RU" sz="1200" dirty="0" smtClean="0"/>
              <a:t>       а) в семье</a:t>
            </a:r>
          </a:p>
          <a:p>
            <a:pPr marL="342900" indent="-342900"/>
            <a:r>
              <a:rPr lang="ru-RU" sz="1200" dirty="0" smtClean="0"/>
              <a:t>       б) в детском саду</a:t>
            </a:r>
          </a:p>
          <a:p>
            <a:pPr marL="342900" indent="-342900"/>
            <a:r>
              <a:rPr lang="ru-RU" sz="1200" dirty="0" smtClean="0"/>
              <a:t>       в) </a:t>
            </a:r>
            <a:r>
              <a:rPr lang="ru-RU" sz="1200" dirty="0" err="1" smtClean="0"/>
              <a:t>в</a:t>
            </a:r>
            <a:r>
              <a:rPr lang="ru-RU" sz="1200" dirty="0" smtClean="0"/>
              <a:t> школе</a:t>
            </a:r>
          </a:p>
          <a:p>
            <a:pPr marL="342900" indent="-342900"/>
            <a:r>
              <a:rPr lang="ru-RU" sz="1200" dirty="0" smtClean="0"/>
              <a:t>6. Как Вы думаете, России сегодня нужны патриоты?</a:t>
            </a:r>
          </a:p>
          <a:p>
            <a:pPr marL="342900" indent="-342900"/>
            <a:r>
              <a:rPr lang="ru-RU" sz="1200" dirty="0" smtClean="0"/>
              <a:t>       а) да</a:t>
            </a:r>
          </a:p>
          <a:p>
            <a:pPr marL="342900" indent="-342900"/>
            <a:r>
              <a:rPr lang="ru-RU" sz="1200" dirty="0" smtClean="0"/>
              <a:t>       б) нет</a:t>
            </a:r>
          </a:p>
          <a:p>
            <a:pPr marL="342900" indent="-342900"/>
            <a:r>
              <a:rPr lang="ru-RU" sz="1200" dirty="0" smtClean="0"/>
              <a:t>       в) затрудняюсь ответить</a:t>
            </a:r>
          </a:p>
          <a:p>
            <a:pPr marL="342900" indent="-342900"/>
            <a:r>
              <a:rPr lang="ru-RU" sz="1200" dirty="0" smtClean="0"/>
              <a:t>7. Что для Вас лично означает понятие «Родина»?</a:t>
            </a:r>
          </a:p>
          <a:p>
            <a:pPr marL="342900" indent="-342900"/>
            <a:r>
              <a:rPr lang="ru-RU" sz="1200" dirty="0" smtClean="0"/>
              <a:t>       а) это место, где я родился (</a:t>
            </a:r>
            <a:r>
              <a:rPr lang="ru-RU" sz="1200" dirty="0" err="1" smtClean="0"/>
              <a:t>лась</a:t>
            </a:r>
            <a:r>
              <a:rPr lang="ru-RU" sz="1200" dirty="0" smtClean="0"/>
              <a:t>)</a:t>
            </a:r>
          </a:p>
          <a:p>
            <a:pPr marL="342900" indent="-342900"/>
            <a:r>
              <a:rPr lang="ru-RU" sz="1200" dirty="0" smtClean="0"/>
              <a:t>       б) Родина – это место, где я живу и работаю</a:t>
            </a:r>
          </a:p>
          <a:p>
            <a:pPr marL="342900" indent="-342900"/>
            <a:r>
              <a:rPr lang="ru-RU" sz="1200" dirty="0" smtClean="0"/>
              <a:t>       в) Родина – это судьба</a:t>
            </a:r>
          </a:p>
          <a:p>
            <a:pPr marL="342900" indent="-342900"/>
            <a:endParaRPr lang="ru-RU" sz="1400" dirty="0" smtClean="0"/>
          </a:p>
          <a:p>
            <a:pPr marL="342900" indent="-342900"/>
            <a:endParaRPr lang="ru-RU" sz="1200" dirty="0" smtClean="0"/>
          </a:p>
          <a:p>
            <a:pPr marL="342900" indent="-342900"/>
            <a:endParaRPr lang="ru-RU" sz="1200" dirty="0" smtClean="0"/>
          </a:p>
          <a:p>
            <a:pPr marL="342900" indent="-342900"/>
            <a:r>
              <a:rPr lang="ru-RU" sz="1200" dirty="0" smtClean="0"/>
              <a:t>     </a:t>
            </a:r>
          </a:p>
          <a:p>
            <a:pPr marL="342900" indent="-342900"/>
            <a:r>
              <a:rPr lang="ru-RU" sz="1200" dirty="0" smtClean="0"/>
              <a:t>       </a:t>
            </a:r>
            <a:endParaRPr lang="ru-RU" sz="1200" dirty="0"/>
          </a:p>
        </p:txBody>
      </p:sp>
    </p:spTree>
  </p:cSld>
  <p:clrMapOvr>
    <a:masterClrMapping/>
  </p:clrMapOvr>
  <p:transition spd="slow">
    <p:cover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71538" y="428604"/>
            <a:ext cx="692948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Цель:  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 Воспитание гуманной, духовно-нравственной личности, достойных будущих граждан России, патриотов своего Отечества.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71538" y="2214554"/>
            <a:ext cx="7143800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Задачи: 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  Привитие детям чувства любви к своему родному краю, своей малой Родине на основе приобщения к родной природе, культуре и традициям.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   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Формирование чувства привязанности к своему дому, детскому саду, своим близким.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    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Расширение представлений о России, как о родной стране; о ст. Архонской, как о родном крае.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     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Воспитание патриотизма, уважение к культурному прошлому своей станице.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wheel spokes="2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85786" y="1214422"/>
            <a:ext cx="765299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Спасибо за внимание</a:t>
            </a:r>
            <a:endParaRPr lang="ru-RU" sz="54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3" name="Рисунок 2" descr="DSCF005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00232" y="2786058"/>
            <a:ext cx="4429124" cy="3306464"/>
          </a:xfrm>
          <a:prstGeom prst="rect">
            <a:avLst/>
          </a:prstGeom>
        </p:spPr>
      </p:pic>
    </p:spTree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 descr="DSCF015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571876"/>
            <a:ext cx="4572000" cy="3286124"/>
          </a:xfrm>
          <a:prstGeom prst="rect">
            <a:avLst/>
          </a:prstGeom>
        </p:spPr>
      </p:pic>
      <p:pic>
        <p:nvPicPr>
          <p:cNvPr id="12" name="Рисунок 11" descr="DSCF015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4572000" cy="3571876"/>
          </a:xfrm>
          <a:prstGeom prst="rect">
            <a:avLst/>
          </a:prstGeom>
        </p:spPr>
      </p:pic>
      <p:pic>
        <p:nvPicPr>
          <p:cNvPr id="13" name="Рисунок 12" descr="DSCF015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71999" y="0"/>
            <a:ext cx="4572001" cy="357187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857752" y="142852"/>
            <a:ext cx="307183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</a:rPr>
              <a:t>Дороже нет на свете края, </a:t>
            </a:r>
          </a:p>
          <a:p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</a:rPr>
              <a:t>Перед тобой склоняюсь я, </a:t>
            </a:r>
          </a:p>
          <a:p>
            <a:r>
              <a:rPr lang="ru-RU" sz="2000" dirty="0" smtClean="0">
                <a:solidFill>
                  <a:srgbClr val="FFFF00"/>
                </a:solidFill>
              </a:rPr>
              <a:t>Осетия - моя родная, </a:t>
            </a:r>
          </a:p>
          <a:p>
            <a:r>
              <a:rPr lang="ru-RU" sz="2000" dirty="0" smtClean="0">
                <a:solidFill>
                  <a:srgbClr val="FFFF00"/>
                </a:solidFill>
              </a:rPr>
              <a:t>Священная для нас земля. </a:t>
            </a:r>
            <a:endParaRPr lang="ru-RU" sz="2000" dirty="0">
              <a:solidFill>
                <a:srgbClr val="FFFF00"/>
              </a:solidFill>
            </a:endParaRPr>
          </a:p>
        </p:txBody>
      </p:sp>
      <p:pic>
        <p:nvPicPr>
          <p:cNvPr id="14" name="Рисунок 13" descr="DSCF017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572001" y="3571877"/>
            <a:ext cx="4572000" cy="3286124"/>
          </a:xfrm>
          <a:prstGeom prst="rect">
            <a:avLst/>
          </a:prstGeom>
        </p:spPr>
      </p:pic>
      <p:pic>
        <p:nvPicPr>
          <p:cNvPr id="1026" name="Picture 2" descr="D:\Users\ВиЮ\Desktop\презинтация\Arxonskaja-vjezd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143240" y="2285992"/>
            <a:ext cx="3500462" cy="2213193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blinds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85786" y="642918"/>
            <a:ext cx="721523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b="1" u="sng" dirty="0" smtClean="0"/>
              <a:t>Нравственность</a:t>
            </a:r>
            <a:r>
              <a:rPr lang="ru-RU" sz="2400" dirty="0" smtClean="0"/>
              <a:t> – по определению словарей –это правила,  определяющие поведение, прежде всего. Затем – духовные и душевные качества необходимые человеку в обществе.</a:t>
            </a:r>
          </a:p>
          <a:p>
            <a:pPr algn="just"/>
            <a:r>
              <a:rPr lang="ru-RU" sz="2400" dirty="0" smtClean="0"/>
              <a:t>    А также выполнение этих правил! Поведение, духовные и душевные качества  - вот, что мы должны воспитывать в наших детях, чтобы они были нравственно – богатыми. </a:t>
            </a:r>
          </a:p>
          <a:p>
            <a:pPr algn="just"/>
            <a:r>
              <a:rPr lang="ru-RU" sz="2400" dirty="0" smtClean="0"/>
              <a:t>    </a:t>
            </a:r>
          </a:p>
          <a:p>
            <a:pPr algn="just"/>
            <a:r>
              <a:rPr lang="ru-RU" sz="2400" dirty="0" smtClean="0"/>
              <a:t>   Детский сад – первая ступень в общей системе образования. Именно в этом возрасте начинается подготовка ребенка к будущей жизни.</a:t>
            </a:r>
            <a:endParaRPr lang="ru-RU" sz="2400" dirty="0"/>
          </a:p>
        </p:txBody>
      </p:sp>
    </p:spTree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Прямоугольник 33"/>
          <p:cNvSpPr/>
          <p:nvPr/>
        </p:nvSpPr>
        <p:spPr>
          <a:xfrm>
            <a:off x="428596" y="428604"/>
            <a:ext cx="493596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spc="100" dirty="0" smtClean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chemeClr val="accent1">
                    <a:satMod val="280000"/>
                    <a:tint val="100000"/>
                    <a:alpha val="5700"/>
                  </a:schemeClr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</a:rPr>
              <a:t>Ступени любви</a:t>
            </a:r>
            <a:endParaRPr lang="ru-RU" sz="5400" b="1" spc="100" dirty="0">
              <a:ln w="18000">
                <a:solidFill>
                  <a:schemeClr val="accent1">
                    <a:satMod val="200000"/>
                    <a:tint val="72000"/>
                  </a:schemeClr>
                </a:solidFill>
                <a:prstDash val="solid"/>
              </a:ln>
              <a:solidFill>
                <a:schemeClr val="accent1">
                  <a:satMod val="280000"/>
                  <a:tint val="100000"/>
                  <a:alpha val="5700"/>
                </a:schemeClr>
              </a:solidFill>
              <a:effectLst>
                <a:outerShdw blurRad="25000" dist="20000" dir="16020000" algn="tl">
                  <a:schemeClr val="accent1">
                    <a:satMod val="200000"/>
                    <a:shade val="1000"/>
                    <a:alpha val="60000"/>
                  </a:schemeClr>
                </a:outerShdw>
              </a:effectLst>
            </a:endParaRPr>
          </a:p>
        </p:txBody>
      </p:sp>
      <p:sp>
        <p:nvSpPr>
          <p:cNvPr id="23" name="Сердце 22"/>
          <p:cNvSpPr/>
          <p:nvPr/>
        </p:nvSpPr>
        <p:spPr>
          <a:xfrm>
            <a:off x="4857752" y="2071678"/>
            <a:ext cx="2500330" cy="1714512"/>
          </a:xfrm>
          <a:prstGeom prst="hear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TextBox 17"/>
          <p:cNvSpPr txBox="1"/>
          <p:nvPr/>
        </p:nvSpPr>
        <p:spPr>
          <a:xfrm>
            <a:off x="5214942" y="2643182"/>
            <a:ext cx="17145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chemeClr val="bg1"/>
                </a:solidFill>
              </a:rPr>
              <a:t>РСО- Алания</a:t>
            </a:r>
            <a:endParaRPr lang="ru-RU" sz="2000" dirty="0">
              <a:solidFill>
                <a:schemeClr val="bg1"/>
              </a:solidFill>
            </a:endParaRPr>
          </a:p>
        </p:txBody>
      </p:sp>
      <p:sp>
        <p:nvSpPr>
          <p:cNvPr id="24" name="Сердце 23"/>
          <p:cNvSpPr/>
          <p:nvPr/>
        </p:nvSpPr>
        <p:spPr>
          <a:xfrm>
            <a:off x="6429356" y="142852"/>
            <a:ext cx="2714644" cy="2357454"/>
          </a:xfrm>
          <a:prstGeom prst="heart">
            <a:avLst/>
          </a:prstGeom>
          <a:solidFill>
            <a:schemeClr val="accent6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286644" y="1000108"/>
            <a:ext cx="11430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rgbClr val="FFFF00"/>
                </a:solidFill>
              </a:rPr>
              <a:t>Россия</a:t>
            </a:r>
            <a:endParaRPr lang="ru-RU" sz="2400" dirty="0">
              <a:solidFill>
                <a:srgbClr val="FFFF00"/>
              </a:solidFill>
            </a:endParaRPr>
          </a:p>
        </p:txBody>
      </p:sp>
      <p:sp>
        <p:nvSpPr>
          <p:cNvPr id="21" name="Сердце 20"/>
          <p:cNvSpPr/>
          <p:nvPr/>
        </p:nvSpPr>
        <p:spPr>
          <a:xfrm>
            <a:off x="3071802" y="3357562"/>
            <a:ext cx="2214578" cy="1357322"/>
          </a:xfrm>
          <a:prstGeom prst="hear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TextBox 24"/>
          <p:cNvSpPr txBox="1"/>
          <p:nvPr/>
        </p:nvSpPr>
        <p:spPr>
          <a:xfrm>
            <a:off x="3500430" y="3786190"/>
            <a:ext cx="1571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ст. Архонская</a:t>
            </a:r>
            <a:endParaRPr lang="ru-RU" dirty="0"/>
          </a:p>
        </p:txBody>
      </p:sp>
      <p:sp>
        <p:nvSpPr>
          <p:cNvPr id="22" name="Сердце 21"/>
          <p:cNvSpPr/>
          <p:nvPr/>
        </p:nvSpPr>
        <p:spPr>
          <a:xfrm>
            <a:off x="2071670" y="4572008"/>
            <a:ext cx="1643074" cy="1000132"/>
          </a:xfrm>
          <a:prstGeom prst="hear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TextBox 26"/>
          <p:cNvSpPr txBox="1"/>
          <p:nvPr/>
        </p:nvSpPr>
        <p:spPr>
          <a:xfrm>
            <a:off x="2285984" y="4857760"/>
            <a:ext cx="13573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детский сад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026" name="Picture 2" descr="D:\Users\ВиЮ\Desktop\презинтация\detia-770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00826" y="4500570"/>
            <a:ext cx="1320812" cy="1643074"/>
          </a:xfrm>
          <a:prstGeom prst="rect">
            <a:avLst/>
          </a:prstGeom>
          <a:noFill/>
        </p:spPr>
      </p:pic>
      <p:sp>
        <p:nvSpPr>
          <p:cNvPr id="20" name="Сердце 19"/>
          <p:cNvSpPr/>
          <p:nvPr/>
        </p:nvSpPr>
        <p:spPr>
          <a:xfrm>
            <a:off x="1142976" y="5357826"/>
            <a:ext cx="1214446" cy="785818"/>
          </a:xfrm>
          <a:prstGeom prst="hea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TextBox 27"/>
          <p:cNvSpPr txBox="1"/>
          <p:nvPr/>
        </p:nvSpPr>
        <p:spPr>
          <a:xfrm>
            <a:off x="1357290" y="5500702"/>
            <a:ext cx="857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семья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6" name="Сердце 15"/>
          <p:cNvSpPr/>
          <p:nvPr/>
        </p:nvSpPr>
        <p:spPr>
          <a:xfrm>
            <a:off x="142844" y="6000768"/>
            <a:ext cx="1071570" cy="714380"/>
          </a:xfrm>
          <a:prstGeom prst="hear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142844" y="6143644"/>
            <a:ext cx="11430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Ребенок</a:t>
            </a:r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3" descr="D:\Users\ВиЮ\Desktop\презинтация\imgpreview (1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00364" y="2428868"/>
            <a:ext cx="3357586" cy="3013218"/>
          </a:xfrm>
          <a:prstGeom prst="rect">
            <a:avLst/>
          </a:prstGeom>
          <a:noFill/>
        </p:spPr>
      </p:pic>
      <p:sp>
        <p:nvSpPr>
          <p:cNvPr id="17" name="Прямоугольник 16"/>
          <p:cNvSpPr/>
          <p:nvPr/>
        </p:nvSpPr>
        <p:spPr>
          <a:xfrm>
            <a:off x="3714744" y="3571876"/>
            <a:ext cx="200026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smtClean="0"/>
              <a:t>Детский сад № 18 «Солнышко»</a:t>
            </a:r>
            <a:endParaRPr lang="ru-RU" sz="1600" dirty="0"/>
          </a:p>
        </p:txBody>
      </p:sp>
      <p:sp>
        <p:nvSpPr>
          <p:cNvPr id="18" name="Блок-схема: узел 17"/>
          <p:cNvSpPr/>
          <p:nvPr/>
        </p:nvSpPr>
        <p:spPr>
          <a:xfrm>
            <a:off x="5214942" y="1428736"/>
            <a:ext cx="1357322" cy="1143008"/>
          </a:xfrm>
          <a:prstGeom prst="flowChartConnector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Блок-схема: узел 18"/>
          <p:cNvSpPr/>
          <p:nvPr/>
        </p:nvSpPr>
        <p:spPr>
          <a:xfrm>
            <a:off x="2428860" y="5072074"/>
            <a:ext cx="1357322" cy="1143008"/>
          </a:xfrm>
          <a:prstGeom prst="flowChartConnector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Блок-схема: узел 19"/>
          <p:cNvSpPr/>
          <p:nvPr/>
        </p:nvSpPr>
        <p:spPr>
          <a:xfrm>
            <a:off x="2786050" y="1428736"/>
            <a:ext cx="1357322" cy="1143008"/>
          </a:xfrm>
          <a:prstGeom prst="flowChartConnector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Блок-схема: узел 21"/>
          <p:cNvSpPr/>
          <p:nvPr/>
        </p:nvSpPr>
        <p:spPr>
          <a:xfrm>
            <a:off x="4857752" y="5357826"/>
            <a:ext cx="1357322" cy="1143008"/>
          </a:xfrm>
          <a:prstGeom prst="flowChartConnector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TextBox 22"/>
          <p:cNvSpPr txBox="1"/>
          <p:nvPr/>
        </p:nvSpPr>
        <p:spPr>
          <a:xfrm>
            <a:off x="2571736" y="5500702"/>
            <a:ext cx="1071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7030A0"/>
                </a:solidFill>
              </a:rPr>
              <a:t>Магазин</a:t>
            </a:r>
            <a:endParaRPr lang="ru-RU" dirty="0">
              <a:solidFill>
                <a:srgbClr val="7030A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071802" y="1785926"/>
            <a:ext cx="7143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accent4">
                    <a:lumMod val="75000"/>
                  </a:schemeClr>
                </a:solidFill>
              </a:rPr>
              <a:t>Храм</a:t>
            </a:r>
            <a:endParaRPr lang="ru-RU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500694" y="1785926"/>
            <a:ext cx="9286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accent4">
                    <a:lumMod val="75000"/>
                  </a:schemeClr>
                </a:solidFill>
              </a:rPr>
              <a:t>Аптека</a:t>
            </a:r>
            <a:endParaRPr lang="ru-RU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857752" y="5786454"/>
            <a:ext cx="13573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7030A0"/>
                </a:solidFill>
              </a:rPr>
              <a:t>Библиотека</a:t>
            </a:r>
            <a:endParaRPr lang="ru-RU" dirty="0">
              <a:solidFill>
                <a:srgbClr val="7030A0"/>
              </a:solidFill>
            </a:endParaRPr>
          </a:p>
        </p:txBody>
      </p:sp>
      <p:sp>
        <p:nvSpPr>
          <p:cNvPr id="28" name="Блок-схема: узел 27"/>
          <p:cNvSpPr/>
          <p:nvPr/>
        </p:nvSpPr>
        <p:spPr>
          <a:xfrm>
            <a:off x="1500166" y="3000372"/>
            <a:ext cx="1357322" cy="1143008"/>
          </a:xfrm>
          <a:prstGeom prst="flowChartConnector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Блок-схема: узел 28"/>
          <p:cNvSpPr/>
          <p:nvPr/>
        </p:nvSpPr>
        <p:spPr>
          <a:xfrm>
            <a:off x="6429388" y="3643314"/>
            <a:ext cx="1357322" cy="1143008"/>
          </a:xfrm>
          <a:prstGeom prst="flowChartConnector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accent4">
                    <a:lumMod val="75000"/>
                  </a:schemeClr>
                </a:solidFill>
              </a:rPr>
              <a:t>семья</a:t>
            </a:r>
            <a:endParaRPr lang="ru-RU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571604" y="3357562"/>
            <a:ext cx="12858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chemeClr val="accent4">
                    <a:lumMod val="75000"/>
                  </a:schemeClr>
                </a:solidFill>
              </a:rPr>
              <a:t>Парк им. </a:t>
            </a:r>
            <a:r>
              <a:rPr lang="ru-RU" sz="1600" dirty="0" err="1" smtClean="0">
                <a:solidFill>
                  <a:schemeClr val="accent4">
                    <a:lumMod val="75000"/>
                  </a:schemeClr>
                </a:solidFill>
              </a:rPr>
              <a:t>Бр</a:t>
            </a:r>
            <a:r>
              <a:rPr lang="ru-RU" sz="1600" dirty="0" smtClean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4">
                    <a:lumMod val="75000"/>
                  </a:schemeClr>
                </a:solidFill>
              </a:rPr>
              <a:t>Остапенко</a:t>
            </a:r>
            <a:r>
              <a:rPr lang="ru-RU" sz="1600" dirty="0" smtClean="0">
                <a:solidFill>
                  <a:schemeClr val="accent4">
                    <a:lumMod val="75000"/>
                  </a:schemeClr>
                </a:solidFill>
              </a:rPr>
              <a:t>.</a:t>
            </a:r>
            <a:endParaRPr lang="ru-RU" sz="16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642910" y="285728"/>
            <a:ext cx="8215370" cy="58477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3200" dirty="0" smtClean="0">
                <a:solidFill>
                  <a:schemeClr val="accent1">
                    <a:lumMod val="75000"/>
                  </a:schemeClr>
                </a:solidFill>
              </a:rPr>
              <a:t>Взаимодействие с учреждениями социума</a:t>
            </a:r>
            <a:endParaRPr lang="ru-RU" sz="32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 spd="slow">
    <p:split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  <a:alpha val="5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F010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3000364" cy="2239855"/>
          </a:xfrm>
          <a:prstGeom prst="rect">
            <a:avLst/>
          </a:prstGeom>
        </p:spPr>
      </p:pic>
      <p:pic>
        <p:nvPicPr>
          <p:cNvPr id="3" name="Рисунок 2" descr="DSCF007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43604" y="0"/>
            <a:ext cx="3000396" cy="2239880"/>
          </a:xfrm>
          <a:prstGeom prst="rect">
            <a:avLst/>
          </a:prstGeom>
        </p:spPr>
      </p:pic>
      <p:pic>
        <p:nvPicPr>
          <p:cNvPr id="4" name="Рисунок 3" descr="DSCF006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174571" y="2285992"/>
            <a:ext cx="2969429" cy="2216762"/>
          </a:xfrm>
          <a:prstGeom prst="rect">
            <a:avLst/>
          </a:prstGeom>
        </p:spPr>
      </p:pic>
      <p:pic>
        <p:nvPicPr>
          <p:cNvPr id="5" name="Рисунок 4" descr="DSCF010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4572007"/>
            <a:ext cx="3000364" cy="2285993"/>
          </a:xfrm>
          <a:prstGeom prst="rect">
            <a:avLst/>
          </a:prstGeom>
        </p:spPr>
      </p:pic>
      <p:pic>
        <p:nvPicPr>
          <p:cNvPr id="6" name="Рисунок 5" descr="DSCF0111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2285992"/>
            <a:ext cx="3000364" cy="2239855"/>
          </a:xfrm>
          <a:prstGeom prst="rect">
            <a:avLst/>
          </a:prstGeom>
        </p:spPr>
      </p:pic>
      <p:pic>
        <p:nvPicPr>
          <p:cNvPr id="7" name="Рисунок 6" descr="DSCF0120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071802" y="4572008"/>
            <a:ext cx="3000364" cy="2285992"/>
          </a:xfrm>
          <a:prstGeom prst="rect">
            <a:avLst/>
          </a:prstGeom>
        </p:spPr>
      </p:pic>
      <p:pic>
        <p:nvPicPr>
          <p:cNvPr id="8" name="Рисунок 7" descr="DSCF0143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177527" y="4572008"/>
            <a:ext cx="2966473" cy="228599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143240" y="1285860"/>
            <a:ext cx="271464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Есть на свете где-то сад,</a:t>
            </a:r>
          </a:p>
          <a:p>
            <a:r>
              <a:rPr lang="ru-RU" dirty="0" smtClean="0"/>
              <a:t>В этот сад идти я рад.</a:t>
            </a:r>
          </a:p>
          <a:p>
            <a:r>
              <a:rPr lang="ru-RU" dirty="0" smtClean="0"/>
              <a:t>Здесь и летом, и зимой </a:t>
            </a:r>
          </a:p>
          <a:p>
            <a:r>
              <a:rPr lang="ru-RU" dirty="0" smtClean="0"/>
              <a:t>Все друзья мои со мной.</a:t>
            </a:r>
          </a:p>
          <a:p>
            <a:r>
              <a:rPr lang="ru-RU" dirty="0" smtClean="0"/>
              <a:t>Здесь растут не вишенки-</a:t>
            </a:r>
          </a:p>
          <a:p>
            <a:r>
              <a:rPr lang="ru-RU" dirty="0" smtClean="0"/>
              <a:t>Анечки да </a:t>
            </a:r>
            <a:r>
              <a:rPr lang="ru-RU" dirty="0" err="1" smtClean="0"/>
              <a:t>Мишеньки</a:t>
            </a:r>
            <a:r>
              <a:rPr lang="ru-RU" dirty="0" smtClean="0"/>
              <a:t>, </a:t>
            </a:r>
          </a:p>
          <a:p>
            <a:r>
              <a:rPr lang="ru-RU" dirty="0" smtClean="0"/>
              <a:t>И шумят не веточки-</a:t>
            </a:r>
          </a:p>
          <a:p>
            <a:r>
              <a:rPr lang="ru-RU" dirty="0" smtClean="0"/>
              <a:t>Иры, Даши, Леночки.</a:t>
            </a:r>
          </a:p>
          <a:p>
            <a:endParaRPr lang="ru-RU" dirty="0"/>
          </a:p>
        </p:txBody>
      </p:sp>
    </p:spTree>
  </p:cSld>
  <p:clrMapOvr>
    <a:masterClrMapping/>
  </p:clrMapOvr>
  <p:transition spd="slow">
    <p:checker dir="vert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DSCF008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000496" y="3429000"/>
            <a:ext cx="5143505" cy="3429000"/>
          </a:xfrm>
          <a:prstGeom prst="rect">
            <a:avLst/>
          </a:prstGeom>
        </p:spPr>
      </p:pic>
      <p:pic>
        <p:nvPicPr>
          <p:cNvPr id="6" name="Рисунок 5" descr="DSCF009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000496" y="0"/>
            <a:ext cx="5143504" cy="3428999"/>
          </a:xfrm>
          <a:prstGeom prst="rect">
            <a:avLst/>
          </a:prstGeom>
        </p:spPr>
      </p:pic>
      <p:pic>
        <p:nvPicPr>
          <p:cNvPr id="9" name="Рисунок 8" descr="DSCF009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1610820"/>
            <a:ext cx="4000496" cy="524718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57158" y="285728"/>
            <a:ext cx="32147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/>
              <a:t>Никто не забыт-</a:t>
            </a:r>
          </a:p>
          <a:p>
            <a:r>
              <a:rPr lang="ru-RU" sz="2800" b="1" dirty="0" smtClean="0"/>
              <a:t>ничто не забыто.</a:t>
            </a:r>
            <a:endParaRPr lang="ru-RU" sz="2800" b="1" dirty="0"/>
          </a:p>
        </p:txBody>
      </p:sp>
    </p:spTree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DSCF005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498204"/>
            <a:ext cx="4500562" cy="3359795"/>
          </a:xfrm>
          <a:prstGeom prst="rect">
            <a:avLst/>
          </a:prstGeom>
        </p:spPr>
      </p:pic>
      <p:pic>
        <p:nvPicPr>
          <p:cNvPr id="7" name="Рисунок 6" descr="DSCF005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6427" y="3500438"/>
            <a:ext cx="4497573" cy="3357563"/>
          </a:xfrm>
          <a:prstGeom prst="rect">
            <a:avLst/>
          </a:prstGeom>
        </p:spPr>
      </p:pic>
      <p:pic>
        <p:nvPicPr>
          <p:cNvPr id="8" name="Рисунок 7" descr="DSCF006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46428" y="0"/>
            <a:ext cx="4497572" cy="3357562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214282" y="642918"/>
            <a:ext cx="4143404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Ходит осень в нашем парке,</a:t>
            </a:r>
            <a:br>
              <a:rPr lang="ru-RU" dirty="0" smtClean="0"/>
            </a:br>
            <a:r>
              <a:rPr lang="ru-RU" dirty="0" smtClean="0"/>
              <a:t>Дарит осень всем подарки:</a:t>
            </a:r>
            <a:br>
              <a:rPr lang="ru-RU" dirty="0" smtClean="0"/>
            </a:br>
            <a:r>
              <a:rPr lang="ru-RU" dirty="0" smtClean="0"/>
              <a:t>Бусы красные — рябине,</a:t>
            </a:r>
            <a:br>
              <a:rPr lang="ru-RU" dirty="0" smtClean="0"/>
            </a:br>
            <a:r>
              <a:rPr lang="ru-RU" dirty="0" smtClean="0"/>
              <a:t>Фартук </a:t>
            </a:r>
            <a:r>
              <a:rPr lang="ru-RU" dirty="0" err="1" smtClean="0"/>
              <a:t>розовый</a:t>
            </a:r>
            <a:r>
              <a:rPr lang="ru-RU" dirty="0" smtClean="0"/>
              <a:t>  — осине,</a:t>
            </a:r>
            <a:br>
              <a:rPr lang="ru-RU" dirty="0" smtClean="0"/>
            </a:br>
            <a:r>
              <a:rPr lang="ru-RU" dirty="0" smtClean="0"/>
              <a:t>Зонтик жёлтый — тополям,</a:t>
            </a:r>
            <a:br>
              <a:rPr lang="ru-RU" dirty="0" smtClean="0"/>
            </a:br>
            <a:r>
              <a:rPr lang="ru-RU" dirty="0" smtClean="0"/>
              <a:t>Фрукты осень дарит нам.</a:t>
            </a:r>
          </a:p>
          <a:p>
            <a:endParaRPr lang="ru-RU" b="1" i="1" dirty="0" smtClean="0"/>
          </a:p>
          <a:p>
            <a:r>
              <a:rPr lang="ru-RU" b="1" i="1" dirty="0" smtClean="0"/>
              <a:t>                             И. Винокуров</a:t>
            </a:r>
            <a:r>
              <a:rPr lang="ru-RU" dirty="0" smtClean="0"/>
              <a:t> </a:t>
            </a:r>
            <a:br>
              <a:rPr lang="ru-RU" dirty="0" smtClean="0"/>
            </a:br>
            <a:endParaRPr lang="ru-RU" dirty="0"/>
          </a:p>
        </p:txBody>
      </p:sp>
    </p:spTree>
  </p:cSld>
  <p:clrMapOvr>
    <a:masterClrMapping/>
  </p:clrMapOvr>
  <p:transition spd="slow">
    <p:pull dir="u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997</TotalTime>
  <Words>561</Words>
  <Application>Microsoft Office PowerPoint</Application>
  <PresentationFormat>Экран (4:3)</PresentationFormat>
  <Paragraphs>103</Paragraphs>
  <Slides>20</Slides>
  <Notes>1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ВиЮ</dc:creator>
  <cp:lastModifiedBy>ВиЮ</cp:lastModifiedBy>
  <cp:revision>102</cp:revision>
  <dcterms:created xsi:type="dcterms:W3CDTF">2014-01-15T14:33:47Z</dcterms:created>
  <dcterms:modified xsi:type="dcterms:W3CDTF">2014-02-18T07:58:41Z</dcterms:modified>
</cp:coreProperties>
</file>